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8" r:id="rId4"/>
    <p:sldId id="306" r:id="rId5"/>
    <p:sldId id="307" r:id="rId6"/>
    <p:sldId id="300" r:id="rId7"/>
    <p:sldId id="302" r:id="rId8"/>
    <p:sldId id="308" r:id="rId9"/>
    <p:sldId id="309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5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65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8C2CB5-4D94-4AED-8963-5D6DA2B4A505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26C84A1C-CACF-445C-8672-DDB9AFEFB237}">
      <dgm:prSet phldrT="[Text]"/>
      <dgm:spPr/>
      <dgm:t>
        <a:bodyPr/>
        <a:lstStyle/>
        <a:p>
          <a:r>
            <a:rPr lang="en-US" dirty="0" smtClean="0"/>
            <a:t>Student Success and Achievement</a:t>
          </a:r>
          <a:endParaRPr lang="en-US" dirty="0"/>
        </a:p>
      </dgm:t>
    </dgm:pt>
    <dgm:pt modelId="{04B7B020-EB9F-4B5E-9461-7B982948D081}" type="parTrans" cxnId="{DEF80AE3-5113-4A01-919D-AF558E3958C5}">
      <dgm:prSet/>
      <dgm:spPr/>
      <dgm:t>
        <a:bodyPr/>
        <a:lstStyle/>
        <a:p>
          <a:endParaRPr lang="en-US"/>
        </a:p>
      </dgm:t>
    </dgm:pt>
    <dgm:pt modelId="{6C9B9D12-BAF3-49BA-9051-6CFD8C7B5C97}" type="sibTrans" cxnId="{DEF80AE3-5113-4A01-919D-AF558E3958C5}">
      <dgm:prSet/>
      <dgm:spPr/>
      <dgm:t>
        <a:bodyPr/>
        <a:lstStyle/>
        <a:p>
          <a:endParaRPr lang="en-US"/>
        </a:p>
      </dgm:t>
    </dgm:pt>
    <dgm:pt modelId="{B129D27F-D681-49FD-9D9D-E4BFF150F696}">
      <dgm:prSet phldrT="[Text]"/>
      <dgm:spPr/>
      <dgm:t>
        <a:bodyPr/>
        <a:lstStyle/>
        <a:p>
          <a:r>
            <a:rPr lang="en-US" dirty="0" smtClean="0"/>
            <a:t>Institutional Support</a:t>
          </a:r>
          <a:endParaRPr lang="en-US" dirty="0"/>
        </a:p>
      </dgm:t>
    </dgm:pt>
    <dgm:pt modelId="{981DDE92-468D-4D5F-8C21-B4FEB34338F1}" type="parTrans" cxnId="{E84687C9-2A5E-4F2D-BD09-0DF91799E1FB}">
      <dgm:prSet/>
      <dgm:spPr/>
      <dgm:t>
        <a:bodyPr/>
        <a:lstStyle/>
        <a:p>
          <a:endParaRPr lang="en-US"/>
        </a:p>
      </dgm:t>
    </dgm:pt>
    <dgm:pt modelId="{1AF16BC9-2E52-4630-8886-95D709CA3E1D}" type="sibTrans" cxnId="{E84687C9-2A5E-4F2D-BD09-0DF91799E1FB}">
      <dgm:prSet/>
      <dgm:spPr/>
      <dgm:t>
        <a:bodyPr/>
        <a:lstStyle/>
        <a:p>
          <a:endParaRPr lang="en-US"/>
        </a:p>
      </dgm:t>
    </dgm:pt>
    <dgm:pt modelId="{14C7462B-F7CF-492E-A2F5-12402901EC23}">
      <dgm:prSet phldrT="[Text]"/>
      <dgm:spPr/>
      <dgm:t>
        <a:bodyPr/>
        <a:lstStyle/>
        <a:p>
          <a:r>
            <a:rPr lang="en-US" dirty="0" smtClean="0"/>
            <a:t>Faculty Development and Curriculum</a:t>
          </a:r>
          <a:endParaRPr lang="en-US" dirty="0"/>
        </a:p>
      </dgm:t>
    </dgm:pt>
    <dgm:pt modelId="{BF5EF1A4-7E8A-45DD-A762-CCD21579B486}" type="parTrans" cxnId="{A782DAD0-2034-4100-B4AC-4B26FC705220}">
      <dgm:prSet/>
      <dgm:spPr/>
      <dgm:t>
        <a:bodyPr/>
        <a:lstStyle/>
        <a:p>
          <a:endParaRPr lang="en-US"/>
        </a:p>
      </dgm:t>
    </dgm:pt>
    <dgm:pt modelId="{79E2627B-A575-4BD2-B5D0-38CF9A49187D}" type="sibTrans" cxnId="{A782DAD0-2034-4100-B4AC-4B26FC705220}">
      <dgm:prSet/>
      <dgm:spPr/>
      <dgm:t>
        <a:bodyPr/>
        <a:lstStyle/>
        <a:p>
          <a:endParaRPr lang="en-US"/>
        </a:p>
      </dgm:t>
    </dgm:pt>
    <dgm:pt modelId="{23CA99D7-88DA-4EF0-89B8-3F60E8B4BAB6}" type="pres">
      <dgm:prSet presAssocID="{F78C2CB5-4D94-4AED-8963-5D6DA2B4A505}" presName="compositeShape" presStyleCnt="0">
        <dgm:presLayoutVars>
          <dgm:chMax val="7"/>
          <dgm:dir/>
          <dgm:resizeHandles val="exact"/>
        </dgm:presLayoutVars>
      </dgm:prSet>
      <dgm:spPr/>
    </dgm:pt>
    <dgm:pt modelId="{324861B7-BD52-4998-BD2C-DBAFA9768BD5}" type="pres">
      <dgm:prSet presAssocID="{26C84A1C-CACF-445C-8672-DDB9AFEFB237}" presName="circ1" presStyleLbl="vennNode1" presStyleIdx="0" presStyleCnt="3"/>
      <dgm:spPr/>
      <dgm:t>
        <a:bodyPr/>
        <a:lstStyle/>
        <a:p>
          <a:endParaRPr lang="en-US"/>
        </a:p>
      </dgm:t>
    </dgm:pt>
    <dgm:pt modelId="{D8C83EEF-E3E8-4435-9708-B789486F5C51}" type="pres">
      <dgm:prSet presAssocID="{26C84A1C-CACF-445C-8672-DDB9AFEFB23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B1123-1CF8-466F-9C6A-F5E86744077F}" type="pres">
      <dgm:prSet presAssocID="{B129D27F-D681-49FD-9D9D-E4BFF150F696}" presName="circ2" presStyleLbl="vennNode1" presStyleIdx="1" presStyleCnt="3"/>
      <dgm:spPr/>
      <dgm:t>
        <a:bodyPr/>
        <a:lstStyle/>
        <a:p>
          <a:endParaRPr lang="en-US"/>
        </a:p>
      </dgm:t>
    </dgm:pt>
    <dgm:pt modelId="{FA79DF70-49C5-47EA-8079-364FC3887ED6}" type="pres">
      <dgm:prSet presAssocID="{B129D27F-D681-49FD-9D9D-E4BFF150F69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6B032-7C2E-4213-B886-06B96B24B57F}" type="pres">
      <dgm:prSet presAssocID="{14C7462B-F7CF-492E-A2F5-12402901EC23}" presName="circ3" presStyleLbl="vennNode1" presStyleIdx="2" presStyleCnt="3"/>
      <dgm:spPr/>
      <dgm:t>
        <a:bodyPr/>
        <a:lstStyle/>
        <a:p>
          <a:endParaRPr lang="en-US"/>
        </a:p>
      </dgm:t>
    </dgm:pt>
    <dgm:pt modelId="{9F9F0D21-2F2A-4323-A01A-F7506E65A1DF}" type="pres">
      <dgm:prSet presAssocID="{14C7462B-F7CF-492E-A2F5-12402901EC2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4687C9-2A5E-4F2D-BD09-0DF91799E1FB}" srcId="{F78C2CB5-4D94-4AED-8963-5D6DA2B4A505}" destId="{B129D27F-D681-49FD-9D9D-E4BFF150F696}" srcOrd="1" destOrd="0" parTransId="{981DDE92-468D-4D5F-8C21-B4FEB34338F1}" sibTransId="{1AF16BC9-2E52-4630-8886-95D709CA3E1D}"/>
    <dgm:cxn modelId="{DEF80AE3-5113-4A01-919D-AF558E3958C5}" srcId="{F78C2CB5-4D94-4AED-8963-5D6DA2B4A505}" destId="{26C84A1C-CACF-445C-8672-DDB9AFEFB237}" srcOrd="0" destOrd="0" parTransId="{04B7B020-EB9F-4B5E-9461-7B982948D081}" sibTransId="{6C9B9D12-BAF3-49BA-9051-6CFD8C7B5C97}"/>
    <dgm:cxn modelId="{A9EEA5E5-AD9A-45D5-956E-CB9316804BBB}" type="presOf" srcId="{26C84A1C-CACF-445C-8672-DDB9AFEFB237}" destId="{D8C83EEF-E3E8-4435-9708-B789486F5C51}" srcOrd="1" destOrd="0" presId="urn:microsoft.com/office/officeart/2005/8/layout/venn1"/>
    <dgm:cxn modelId="{DA9CCD91-1106-43FF-B072-CF3858C9C1ED}" type="presOf" srcId="{14C7462B-F7CF-492E-A2F5-12402901EC23}" destId="{9F9F0D21-2F2A-4323-A01A-F7506E65A1DF}" srcOrd="1" destOrd="0" presId="urn:microsoft.com/office/officeart/2005/8/layout/venn1"/>
    <dgm:cxn modelId="{2EAC8DCA-F19A-46BA-BEB4-AA426AC5F08E}" type="presOf" srcId="{B129D27F-D681-49FD-9D9D-E4BFF150F696}" destId="{FA79DF70-49C5-47EA-8079-364FC3887ED6}" srcOrd="1" destOrd="0" presId="urn:microsoft.com/office/officeart/2005/8/layout/venn1"/>
    <dgm:cxn modelId="{8807832C-42EE-4BD4-86BB-D1817FB62DBB}" type="presOf" srcId="{26C84A1C-CACF-445C-8672-DDB9AFEFB237}" destId="{324861B7-BD52-4998-BD2C-DBAFA9768BD5}" srcOrd="0" destOrd="0" presId="urn:microsoft.com/office/officeart/2005/8/layout/venn1"/>
    <dgm:cxn modelId="{47B4B29B-6AF1-4118-AE5A-9E70C0A0F44D}" type="presOf" srcId="{F78C2CB5-4D94-4AED-8963-5D6DA2B4A505}" destId="{23CA99D7-88DA-4EF0-89B8-3F60E8B4BAB6}" srcOrd="0" destOrd="0" presId="urn:microsoft.com/office/officeart/2005/8/layout/venn1"/>
    <dgm:cxn modelId="{A782DAD0-2034-4100-B4AC-4B26FC705220}" srcId="{F78C2CB5-4D94-4AED-8963-5D6DA2B4A505}" destId="{14C7462B-F7CF-492E-A2F5-12402901EC23}" srcOrd="2" destOrd="0" parTransId="{BF5EF1A4-7E8A-45DD-A762-CCD21579B486}" sibTransId="{79E2627B-A575-4BD2-B5D0-38CF9A49187D}"/>
    <dgm:cxn modelId="{8D5A65A1-A854-4973-90DA-01583E431F92}" type="presOf" srcId="{14C7462B-F7CF-492E-A2F5-12402901EC23}" destId="{14A6B032-7C2E-4213-B886-06B96B24B57F}" srcOrd="0" destOrd="0" presId="urn:microsoft.com/office/officeart/2005/8/layout/venn1"/>
    <dgm:cxn modelId="{0B8DB05C-FC54-42A6-AA87-7CEFD5E3920C}" type="presOf" srcId="{B129D27F-D681-49FD-9D9D-E4BFF150F696}" destId="{D48B1123-1CF8-466F-9C6A-F5E86744077F}" srcOrd="0" destOrd="0" presId="urn:microsoft.com/office/officeart/2005/8/layout/venn1"/>
    <dgm:cxn modelId="{85D873F6-FFCE-4DAF-830C-CBF20F0BBA03}" type="presParOf" srcId="{23CA99D7-88DA-4EF0-89B8-3F60E8B4BAB6}" destId="{324861B7-BD52-4998-BD2C-DBAFA9768BD5}" srcOrd="0" destOrd="0" presId="urn:microsoft.com/office/officeart/2005/8/layout/venn1"/>
    <dgm:cxn modelId="{B616AAE5-640B-4C89-B037-2920A5599467}" type="presParOf" srcId="{23CA99D7-88DA-4EF0-89B8-3F60E8B4BAB6}" destId="{D8C83EEF-E3E8-4435-9708-B789486F5C51}" srcOrd="1" destOrd="0" presId="urn:microsoft.com/office/officeart/2005/8/layout/venn1"/>
    <dgm:cxn modelId="{0B4388BA-B077-45E7-A83C-2C63597D1611}" type="presParOf" srcId="{23CA99D7-88DA-4EF0-89B8-3F60E8B4BAB6}" destId="{D48B1123-1CF8-466F-9C6A-F5E86744077F}" srcOrd="2" destOrd="0" presId="urn:microsoft.com/office/officeart/2005/8/layout/venn1"/>
    <dgm:cxn modelId="{6E3B8F58-8071-47CA-9A61-4FB0600B27B8}" type="presParOf" srcId="{23CA99D7-88DA-4EF0-89B8-3F60E8B4BAB6}" destId="{FA79DF70-49C5-47EA-8079-364FC3887ED6}" srcOrd="3" destOrd="0" presId="urn:microsoft.com/office/officeart/2005/8/layout/venn1"/>
    <dgm:cxn modelId="{EDA48C1E-CDB3-45DD-BEE9-1E97F930B3E1}" type="presParOf" srcId="{23CA99D7-88DA-4EF0-89B8-3F60E8B4BAB6}" destId="{14A6B032-7C2E-4213-B886-06B96B24B57F}" srcOrd="4" destOrd="0" presId="urn:microsoft.com/office/officeart/2005/8/layout/venn1"/>
    <dgm:cxn modelId="{D3679260-6EFF-4DE1-8BA9-73490AAD679A}" type="presParOf" srcId="{23CA99D7-88DA-4EF0-89B8-3F60E8B4BAB6}" destId="{9F9F0D21-2F2A-4323-A01A-F7506E65A1D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861B7-BD52-4998-BD2C-DBAFA9768BD5}">
      <dsp:nvSpPr>
        <dsp:cNvPr id="0" name=""/>
        <dsp:cNvSpPr/>
      </dsp:nvSpPr>
      <dsp:spPr>
        <a:xfrm>
          <a:off x="2438399" y="67733"/>
          <a:ext cx="3251200" cy="325120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Student Success and Achievement</a:t>
          </a:r>
          <a:endParaRPr lang="en-US" sz="2600" kern="1200" dirty="0"/>
        </a:p>
      </dsp:txBody>
      <dsp:txXfrm>
        <a:off x="2871893" y="636693"/>
        <a:ext cx="2384213" cy="1463040"/>
      </dsp:txXfrm>
    </dsp:sp>
    <dsp:sp modelId="{D48B1123-1CF8-466F-9C6A-F5E86744077F}">
      <dsp:nvSpPr>
        <dsp:cNvPr id="0" name=""/>
        <dsp:cNvSpPr/>
      </dsp:nvSpPr>
      <dsp:spPr>
        <a:xfrm>
          <a:off x="3611541" y="2099733"/>
          <a:ext cx="3251200" cy="3251200"/>
        </a:xfrm>
        <a:prstGeom prst="ellipse">
          <a:avLst/>
        </a:prstGeom>
        <a:solidFill>
          <a:schemeClr val="accent2">
            <a:alpha val="50000"/>
            <a:hueOff val="3548044"/>
            <a:satOff val="1316"/>
            <a:lumOff val="-3824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Institutional Support</a:t>
          </a:r>
          <a:endParaRPr lang="en-US" sz="2600" kern="1200" dirty="0"/>
        </a:p>
      </dsp:txBody>
      <dsp:txXfrm>
        <a:off x="4605866" y="2939626"/>
        <a:ext cx="1950720" cy="1788160"/>
      </dsp:txXfrm>
    </dsp:sp>
    <dsp:sp modelId="{14A6B032-7C2E-4213-B886-06B96B24B57F}">
      <dsp:nvSpPr>
        <dsp:cNvPr id="0" name=""/>
        <dsp:cNvSpPr/>
      </dsp:nvSpPr>
      <dsp:spPr>
        <a:xfrm>
          <a:off x="1265258" y="2099733"/>
          <a:ext cx="3251200" cy="3251200"/>
        </a:xfrm>
        <a:prstGeom prst="ellipse">
          <a:avLst/>
        </a:prstGeom>
        <a:solidFill>
          <a:schemeClr val="accent2">
            <a:alpha val="50000"/>
            <a:hueOff val="7096088"/>
            <a:satOff val="2633"/>
            <a:lumOff val="-764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Faculty Development and Curriculum</a:t>
          </a:r>
          <a:endParaRPr lang="en-US" sz="2600" kern="1200" dirty="0"/>
        </a:p>
      </dsp:txBody>
      <dsp:txXfrm>
        <a:off x="1571413" y="2939626"/>
        <a:ext cx="1950720" cy="178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12/5/2013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12/5/2013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12/5/2013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12/5/2013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12/5/2013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12/5/2013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12/5/2013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12/5/2013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12/5/2013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12/5/2013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12/5/2013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12/5/2013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12/5/2013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/>
              <a:pPr/>
              <a:t>12/5/2013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mailto:slhood@Pasadena.edu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4666" y="2292093"/>
            <a:ext cx="2787591" cy="2219691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Writing an Effective 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4666" y="5008228"/>
            <a:ext cx="6774284" cy="459121"/>
          </a:xfrm>
        </p:spPr>
        <p:txBody>
          <a:bodyPr/>
          <a:lstStyle/>
          <a:p>
            <a:r>
              <a:rPr lang="en-US" dirty="0" smtClean="0"/>
              <a:t>Fall 2013 Workshop #4</a:t>
            </a:r>
            <a:endParaRPr lang="en-US" dirty="0"/>
          </a:p>
        </p:txBody>
      </p:sp>
      <p:pic>
        <p:nvPicPr>
          <p:cNvPr id="1028" name="Picture 4" descr="Program Review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9" b="2289"/>
          <a:stretch>
            <a:fillRect/>
          </a:stretch>
        </p:blipFill>
        <p:spPr bwMode="auto">
          <a:xfrm>
            <a:off x="3228975" y="1311275"/>
            <a:ext cx="8963025" cy="420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Category 1: Student Success and Achievement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2: Faculty Development and Curriculum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3: Institutional Support</a:t>
            </a:r>
          </a:p>
          <a:p>
            <a:endParaRPr lang="en-US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5" r="106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1564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980613" cy="1096963"/>
          </a:xfrm>
        </p:spPr>
        <p:txBody>
          <a:bodyPr/>
          <a:lstStyle/>
          <a:p>
            <a:r>
              <a:rPr lang="en-US" dirty="0" err="1" smtClean="0"/>
              <a:t>Taskstream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47681" y="1509584"/>
            <a:ext cx="2117725" cy="5006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8520" y="183991"/>
            <a:ext cx="9405457" cy="30452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8520" y="3337024"/>
            <a:ext cx="9405457" cy="33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10" y="153143"/>
            <a:ext cx="11935420" cy="2390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10" y="2543918"/>
            <a:ext cx="11935420" cy="42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24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40078561"/>
              </p:ext>
            </p:extLst>
          </p:nvPr>
        </p:nvGraphicFramePr>
        <p:xfrm>
          <a:off x="2032000" y="143933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Categories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73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2208"/>
              </p:ext>
            </p:extLst>
          </p:nvPr>
        </p:nvGraphicFramePr>
        <p:xfrm>
          <a:off x="230661" y="167424"/>
          <a:ext cx="11708054" cy="6591498"/>
        </p:xfrm>
        <a:graphic>
          <a:graphicData uri="http://schemas.openxmlformats.org/drawingml/2006/table">
            <a:tbl>
              <a:tblPr firstRow="1" firstCol="1" bandRow="1"/>
              <a:tblGrid>
                <a:gridCol w="3704349"/>
                <a:gridCol w="3704349"/>
                <a:gridCol w="4299356"/>
              </a:tblGrid>
              <a:tr h="79849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Category I. Student Success and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Achievement       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CTE, </a:t>
                      </a:r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GE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Academic,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All</a:t>
                      </a:r>
                      <a:r>
                        <a:rPr lang="en-US" sz="2400" baseline="0" dirty="0" smtClean="0">
                          <a:solidFill>
                            <a:schemeClr val="tx2"/>
                          </a:solidFill>
                        </a:rPr>
                        <a:t> areas</a:t>
                      </a:r>
                      <a:endParaRPr lang="en-US" sz="24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9" marR="60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9504">
                <a:tc rowSpan="2">
                  <a:txBody>
                    <a:bodyPr/>
                    <a:lstStyle/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Component A: Student Success and Retention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069" marR="60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Success and retention rates reflect overall effectiveness of the Program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Provide Targets: Success=71%, Retention (persistence)=52.92%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Course SLOs are assessed and the results are used for improvement</a:t>
                      </a:r>
                    </a:p>
                  </a:txBody>
                  <a:tcPr marL="60069" marR="60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Success and Retention for required courses by year as a Graph in SREF Spreadsheet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eLumen</a:t>
                      </a: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Data by course</a:t>
                      </a:r>
                    </a:p>
                  </a:txBody>
                  <a:tcPr marL="60069" marR="60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Program SLOs are assessed and the results are used for improvement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GEOs are assessed and the results are used for improvement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069" marR="60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eLumen</a:t>
                      </a: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Data for Program SLOs by program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eLumen</a:t>
                      </a: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Data for GEOs by department</a:t>
                      </a:r>
                    </a:p>
                  </a:txBody>
                  <a:tcPr marL="60069" marR="60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742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 B: Demographics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9" marR="60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Success rates by demographic groups are evaluated</a:t>
                      </a:r>
                    </a:p>
                  </a:txBody>
                  <a:tcPr marL="60069" marR="60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All success rates by demographic groups by year as a Graph from Success by Demographics Spreadsheet</a:t>
                      </a:r>
                    </a:p>
                  </a:txBody>
                  <a:tcPr marL="60069" marR="60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245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Diversity demographics and recruitment efforts are evaluated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069" marR="60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All demographic information by year as a Graph from Demographics Spreadsheet</a:t>
                      </a:r>
                    </a:p>
                  </a:txBody>
                  <a:tcPr marL="60069" marR="60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388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 C: Progression and Awards Conferred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9" marR="60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Program demonstrates consistent enrollment based on demand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Courses are offered in a sequence and frequency that facilitates program completion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Number of awards granted demonstrates the effectiveness of the program</a:t>
                      </a:r>
                    </a:p>
                  </a:txBody>
                  <a:tcPr marL="60069" marR="60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Enrollment by Year Graph from SREF Spreadsheet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Course Scheduling Worksheet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Completion numbers Graph by Year from IPRO Spreadsheet</a:t>
                      </a:r>
                    </a:p>
                  </a:txBody>
                  <a:tcPr marL="60069" marR="60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59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6519" y="6349284"/>
            <a:ext cx="3966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CTE, </a:t>
            </a:r>
            <a:r>
              <a:rPr lang="en-US" dirty="0" smtClean="0">
                <a:solidFill>
                  <a:srgbClr val="00B050"/>
                </a:solidFill>
              </a:rPr>
              <a:t>GE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Academic, </a:t>
            </a:r>
            <a:r>
              <a:rPr lang="en-US" dirty="0" smtClean="0">
                <a:solidFill>
                  <a:schemeClr val="tx2"/>
                </a:solidFill>
              </a:rPr>
              <a:t>All areas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506738"/>
              </p:ext>
            </p:extLst>
          </p:nvPr>
        </p:nvGraphicFramePr>
        <p:xfrm>
          <a:off x="386366" y="151748"/>
          <a:ext cx="11359165" cy="6197536"/>
        </p:xfrm>
        <a:graphic>
          <a:graphicData uri="http://schemas.openxmlformats.org/drawingml/2006/table">
            <a:tbl>
              <a:tblPr firstRow="1" firstCol="1" bandRow="1"/>
              <a:tblGrid>
                <a:gridCol w="3780684"/>
                <a:gridCol w="3793563"/>
                <a:gridCol w="3784918"/>
              </a:tblGrid>
              <a:tr h="41737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Category II. Faculty Development &amp; Curriculum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91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Component A: Faculty Development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Full-time and part-time faculty pursue necessary professional development and growth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PCC Professional </a:t>
                      </a: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Development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Survey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Professional Development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 Needs Worksheet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22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Component B: Curriculum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Success and retention data for distance education courses are compared to the face-to-face courses.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Program curriculum is aligned with appropriate external agencies, regulations, and/or professional organizations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Curricula are properly articulated with K-12 and/or CSU and UC systems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Success and retention data for distance education courses as compared to the face-to-face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courses </a:t>
                      </a: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from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IPRO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Curriculum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 Alignment Worksheet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600" baseline="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600" baseline="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600" baseline="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Ar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ticulation </a:t>
                      </a: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Worksheet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407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All Course Outlines of Record are reviewed and, if necessary, updated once every two years for CTE 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(or six years for Academic &amp; GE Programs)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Course Outline of Record Review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Worksheet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4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55026"/>
              </p:ext>
            </p:extLst>
          </p:nvPr>
        </p:nvGraphicFramePr>
        <p:xfrm>
          <a:off x="386364" y="463639"/>
          <a:ext cx="11500835" cy="5640947"/>
        </p:xfrm>
        <a:graphic>
          <a:graphicData uri="http://schemas.openxmlformats.org/drawingml/2006/table">
            <a:tbl>
              <a:tblPr firstRow="1" firstCol="1" bandRow="1"/>
              <a:tblGrid>
                <a:gridCol w="2075210"/>
                <a:gridCol w="4712274"/>
                <a:gridCol w="4713351"/>
              </a:tblGrid>
              <a:tr h="61801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Category III. Institutional Support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096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Component A: Budget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Number of full-time and part-time faculty and staff meets program needs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College resources are effectively allocated to meet program needs (equipment, technology, supplies, etc.)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Full-time and part-time staff pursue necessary professional development and growth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% of Full-time to Part-time </a:t>
                      </a:r>
                      <a:r>
                        <a:rPr lang="en-US" sz="1800" b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faculty (Sections doc from IPRO)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8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800" b="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Resources  Needs  Worksheet (may include comparison to similar programs)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800" b="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800" b="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Professional </a:t>
                      </a:r>
                      <a:r>
                        <a:rPr lang="en-US" sz="1800" b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Development </a:t>
                      </a:r>
                      <a:r>
                        <a:rPr lang="en-US" sz="1800" b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 Needs Worksheet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2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Component B: Space Allocation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The space needs of the program are met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Space </a:t>
                      </a:r>
                      <a:r>
                        <a:rPr lang="en-US" sz="1800" b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Needs Worksheet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384" y="6283748"/>
            <a:ext cx="3189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CTE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>
                <a:solidFill>
                  <a:srgbClr val="00B050"/>
                </a:solidFill>
              </a:rPr>
              <a:t>GE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Academic, </a:t>
            </a:r>
            <a:r>
              <a:rPr lang="en-US" dirty="0" smtClean="0">
                <a:solidFill>
                  <a:schemeClr val="tx2"/>
                </a:solidFill>
              </a:rPr>
              <a:t>All areas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9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671" y="1390918"/>
            <a:ext cx="3982100" cy="5215944"/>
          </a:xfrm>
        </p:spPr>
        <p:txBody>
          <a:bodyPr>
            <a:normAutofit/>
          </a:bodyPr>
          <a:lstStyle/>
          <a:p>
            <a:r>
              <a:rPr lang="en-US" dirty="0" smtClean="0"/>
              <a:t>1. Complete Your Program Review</a:t>
            </a:r>
          </a:p>
          <a:p>
            <a:r>
              <a:rPr lang="en-US" dirty="0"/>
              <a:t>	</a:t>
            </a:r>
            <a:r>
              <a:rPr lang="en-US" dirty="0" smtClean="0"/>
              <a:t>a. Use </a:t>
            </a:r>
            <a:r>
              <a:rPr lang="en-US" dirty="0" err="1" smtClean="0"/>
              <a:t>Taskstream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OR</a:t>
            </a:r>
          </a:p>
          <a:p>
            <a:r>
              <a:rPr lang="en-US" dirty="0"/>
              <a:t>	</a:t>
            </a:r>
            <a:r>
              <a:rPr lang="en-US" dirty="0" smtClean="0"/>
              <a:t>b. Use the Word doc</a:t>
            </a:r>
          </a:p>
          <a:p>
            <a:r>
              <a:rPr lang="en-US" dirty="0" smtClean="0"/>
              <a:t>2. Program Reviews for Seminar participants due no later than January 30.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3. Need more help?</a:t>
            </a:r>
          </a:p>
          <a:p>
            <a:pPr>
              <a:lnSpc>
                <a:spcPct val="100000"/>
              </a:lnSpc>
            </a:pPr>
            <a:r>
              <a:rPr lang="en-US" dirty="0"/>
              <a:t>	</a:t>
            </a:r>
            <a:r>
              <a:rPr lang="en-US" dirty="0" smtClean="0"/>
              <a:t>One on one appointment </a:t>
            </a:r>
            <a:r>
              <a:rPr lang="en-US" dirty="0" smtClean="0"/>
              <a:t>     	with </a:t>
            </a:r>
            <a:r>
              <a:rPr lang="en-US" dirty="0" smtClean="0"/>
              <a:t>Stephanie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	X3214, </a:t>
            </a:r>
            <a:r>
              <a:rPr lang="en-US" dirty="0" smtClean="0">
                <a:hlinkClick r:id="rId2"/>
              </a:rPr>
              <a:t>slhood@Pasadena.edu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4. </a:t>
            </a:r>
            <a:r>
              <a:rPr lang="en-US" dirty="0" err="1" smtClean="0"/>
              <a:t>Taskstream</a:t>
            </a:r>
            <a:r>
              <a:rPr lang="en-US" dirty="0" smtClean="0"/>
              <a:t> ?’s: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Crystal Kollross 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8" r="33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604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0</TotalTime>
  <Words>475</Words>
  <Application>Microsoft Office PowerPoint</Application>
  <PresentationFormat>Custom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Academic Literature 16x9</vt:lpstr>
      <vt:lpstr>Writing an Effective </vt:lpstr>
      <vt:lpstr>Today’s Objectives</vt:lpstr>
      <vt:lpstr>Taskstream</vt:lpstr>
      <vt:lpstr>PowerPoint Presentation</vt:lpstr>
      <vt:lpstr>Evaluation Categories</vt:lpstr>
      <vt:lpstr>PowerPoint Presentation</vt:lpstr>
      <vt:lpstr>PowerPoint Presentation</vt:lpstr>
      <vt:lpstr>PowerPoint Presentation</vt:lpstr>
      <vt:lpstr>To Do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2013-10-10T17:23:56Z</dcterms:created>
  <dcterms:modified xsi:type="dcterms:W3CDTF">2013-12-06T05:12:31Z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