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64" r:id="rId2"/>
    <p:sldId id="260" r:id="rId3"/>
    <p:sldId id="263" r:id="rId4"/>
    <p:sldId id="290" r:id="rId5"/>
    <p:sldId id="289" r:id="rId6"/>
    <p:sldId id="262" r:id="rId7"/>
    <p:sldId id="273" r:id="rId8"/>
    <p:sldId id="291" r:id="rId9"/>
    <p:sldId id="292" r:id="rId10"/>
    <p:sldId id="295" r:id="rId11"/>
    <p:sldId id="280" r:id="rId12"/>
    <p:sldId id="281" r:id="rId13"/>
    <p:sldId id="288" r:id="rId14"/>
    <p:sldId id="293" r:id="rId15"/>
    <p:sldId id="284" r:id="rId16"/>
    <p:sldId id="294" r:id="rId17"/>
    <p:sldId id="296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85A12-5656-4E16-8CF1-A9E8DDAA42A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5101C6B-093C-4E01-8513-CF3A18EE9919}">
      <dgm:prSet phldrT="[Text]"/>
      <dgm:spPr/>
      <dgm:t>
        <a:bodyPr/>
        <a:lstStyle/>
        <a:p>
          <a:r>
            <a:rPr lang="en-US" dirty="0" smtClean="0"/>
            <a:t>Evaluation</a:t>
          </a:r>
          <a:endParaRPr lang="en-US" dirty="0"/>
        </a:p>
      </dgm:t>
    </dgm:pt>
    <dgm:pt modelId="{6658A737-AA02-4862-94E3-99A80E083156}" type="parTrans" cxnId="{40596421-668B-42FD-A5BB-54052780025E}">
      <dgm:prSet/>
      <dgm:spPr/>
      <dgm:t>
        <a:bodyPr/>
        <a:lstStyle/>
        <a:p>
          <a:endParaRPr lang="en-US"/>
        </a:p>
      </dgm:t>
    </dgm:pt>
    <dgm:pt modelId="{69B84328-EA35-4715-837F-766942F3DF7C}" type="sibTrans" cxnId="{40596421-668B-42FD-A5BB-54052780025E}">
      <dgm:prSet/>
      <dgm:spPr/>
      <dgm:t>
        <a:bodyPr/>
        <a:lstStyle/>
        <a:p>
          <a:endParaRPr lang="en-US"/>
        </a:p>
      </dgm:t>
    </dgm:pt>
    <dgm:pt modelId="{67E045C6-E0C2-4740-83CE-754AA20DC9C8}">
      <dgm:prSet phldrT="[Text]"/>
      <dgm:spPr/>
      <dgm:t>
        <a:bodyPr/>
        <a:lstStyle/>
        <a:p>
          <a:r>
            <a:rPr lang="en-US" dirty="0" smtClean="0"/>
            <a:t>Improvement Goals</a:t>
          </a:r>
          <a:endParaRPr lang="en-US" dirty="0"/>
        </a:p>
      </dgm:t>
    </dgm:pt>
    <dgm:pt modelId="{1717BE6B-0DE7-4C8E-9408-02A5E20C3635}" type="parTrans" cxnId="{0BDBD7E6-7B39-4CDF-B242-DB84C236A431}">
      <dgm:prSet/>
      <dgm:spPr/>
      <dgm:t>
        <a:bodyPr/>
        <a:lstStyle/>
        <a:p>
          <a:endParaRPr lang="en-US"/>
        </a:p>
      </dgm:t>
    </dgm:pt>
    <dgm:pt modelId="{9747451D-D9AC-486C-A986-9FC66DBC191E}" type="sibTrans" cxnId="{0BDBD7E6-7B39-4CDF-B242-DB84C236A431}">
      <dgm:prSet/>
      <dgm:spPr/>
      <dgm:t>
        <a:bodyPr/>
        <a:lstStyle/>
        <a:p>
          <a:endParaRPr lang="en-US"/>
        </a:p>
      </dgm:t>
    </dgm:pt>
    <dgm:pt modelId="{E85787D6-6A09-4FB1-8527-8ACDAEC869F1}">
      <dgm:prSet phldrT="[Text]"/>
      <dgm:spPr/>
      <dgm:t>
        <a:bodyPr/>
        <a:lstStyle/>
        <a:p>
          <a:r>
            <a:rPr lang="en-US" dirty="0" smtClean="0"/>
            <a:t>Resources</a:t>
          </a:r>
          <a:endParaRPr lang="en-US" dirty="0"/>
        </a:p>
      </dgm:t>
    </dgm:pt>
    <dgm:pt modelId="{FB06E8C6-AEC2-4132-8163-C649286F817C}" type="parTrans" cxnId="{B0A07A65-4E5F-43C3-932F-81B2194AF4CD}">
      <dgm:prSet/>
      <dgm:spPr/>
      <dgm:t>
        <a:bodyPr/>
        <a:lstStyle/>
        <a:p>
          <a:endParaRPr lang="en-US"/>
        </a:p>
      </dgm:t>
    </dgm:pt>
    <dgm:pt modelId="{563D84FF-6C9B-46E2-B8BE-EAF7E039330B}" type="sibTrans" cxnId="{B0A07A65-4E5F-43C3-932F-81B2194AF4CD}">
      <dgm:prSet/>
      <dgm:spPr/>
      <dgm:t>
        <a:bodyPr/>
        <a:lstStyle/>
        <a:p>
          <a:endParaRPr lang="en-US"/>
        </a:p>
      </dgm:t>
    </dgm:pt>
    <dgm:pt modelId="{5AD665CC-0F49-41DA-902E-0EC5937EC48A}" type="pres">
      <dgm:prSet presAssocID="{76685A12-5656-4E16-8CF1-A9E8DDAA42A9}" presName="compositeShape" presStyleCnt="0">
        <dgm:presLayoutVars>
          <dgm:chMax val="7"/>
          <dgm:dir/>
          <dgm:resizeHandles val="exact"/>
        </dgm:presLayoutVars>
      </dgm:prSet>
      <dgm:spPr/>
    </dgm:pt>
    <dgm:pt modelId="{DD8BE80E-FDDC-4BE4-8991-B4BA683B3C00}" type="pres">
      <dgm:prSet presAssocID="{76685A12-5656-4E16-8CF1-A9E8DDAA42A9}" presName="wedge1" presStyleLbl="node1" presStyleIdx="0" presStyleCnt="3"/>
      <dgm:spPr/>
      <dgm:t>
        <a:bodyPr/>
        <a:lstStyle/>
        <a:p>
          <a:endParaRPr lang="en-US"/>
        </a:p>
      </dgm:t>
    </dgm:pt>
    <dgm:pt modelId="{FE181452-798F-4FD7-B38C-9C625C0FC831}" type="pres">
      <dgm:prSet presAssocID="{76685A12-5656-4E16-8CF1-A9E8DDAA42A9}" presName="dummy1a" presStyleCnt="0"/>
      <dgm:spPr/>
    </dgm:pt>
    <dgm:pt modelId="{62A456F0-504D-4650-B686-0C7A8BDB7509}" type="pres">
      <dgm:prSet presAssocID="{76685A12-5656-4E16-8CF1-A9E8DDAA42A9}" presName="dummy1b" presStyleCnt="0"/>
      <dgm:spPr/>
    </dgm:pt>
    <dgm:pt modelId="{83044C05-7374-42C1-B3A3-6EA4A99E97B0}" type="pres">
      <dgm:prSet presAssocID="{76685A12-5656-4E16-8CF1-A9E8DDAA42A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6EEE3-2159-4015-B19E-4E3947F2C3AB}" type="pres">
      <dgm:prSet presAssocID="{76685A12-5656-4E16-8CF1-A9E8DDAA42A9}" presName="wedge2" presStyleLbl="node1" presStyleIdx="1" presStyleCnt="3"/>
      <dgm:spPr/>
      <dgm:t>
        <a:bodyPr/>
        <a:lstStyle/>
        <a:p>
          <a:endParaRPr lang="en-US"/>
        </a:p>
      </dgm:t>
    </dgm:pt>
    <dgm:pt modelId="{48B5FBAD-47CA-4349-9F5D-178ACEA18181}" type="pres">
      <dgm:prSet presAssocID="{76685A12-5656-4E16-8CF1-A9E8DDAA42A9}" presName="dummy2a" presStyleCnt="0"/>
      <dgm:spPr/>
    </dgm:pt>
    <dgm:pt modelId="{94282538-C3AD-4D8A-BEE2-7D3A03AFD726}" type="pres">
      <dgm:prSet presAssocID="{76685A12-5656-4E16-8CF1-A9E8DDAA42A9}" presName="dummy2b" presStyleCnt="0"/>
      <dgm:spPr/>
    </dgm:pt>
    <dgm:pt modelId="{E01DB2D5-3628-439B-973E-9214CC35DD29}" type="pres">
      <dgm:prSet presAssocID="{76685A12-5656-4E16-8CF1-A9E8DDAA42A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B4EB4-EF02-4411-8682-41D0795E9CB7}" type="pres">
      <dgm:prSet presAssocID="{76685A12-5656-4E16-8CF1-A9E8DDAA42A9}" presName="wedge3" presStyleLbl="node1" presStyleIdx="2" presStyleCnt="3"/>
      <dgm:spPr/>
      <dgm:t>
        <a:bodyPr/>
        <a:lstStyle/>
        <a:p>
          <a:endParaRPr lang="en-US"/>
        </a:p>
      </dgm:t>
    </dgm:pt>
    <dgm:pt modelId="{D70B10FC-DA12-48AA-BBD1-CF154CD69823}" type="pres">
      <dgm:prSet presAssocID="{76685A12-5656-4E16-8CF1-A9E8DDAA42A9}" presName="dummy3a" presStyleCnt="0"/>
      <dgm:spPr/>
    </dgm:pt>
    <dgm:pt modelId="{C354974E-C975-496E-9FFA-7A651125851A}" type="pres">
      <dgm:prSet presAssocID="{76685A12-5656-4E16-8CF1-A9E8DDAA42A9}" presName="dummy3b" presStyleCnt="0"/>
      <dgm:spPr/>
    </dgm:pt>
    <dgm:pt modelId="{E6FB1A67-32C6-4CDE-8D92-A73F3C4C4E8D}" type="pres">
      <dgm:prSet presAssocID="{76685A12-5656-4E16-8CF1-A9E8DDAA42A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3A3AC-1E44-4E63-9B5F-803A2C853E3F}" type="pres">
      <dgm:prSet presAssocID="{69B84328-EA35-4715-837F-766942F3DF7C}" presName="arrowWedge1" presStyleLbl="fgSibTrans2D1" presStyleIdx="0" presStyleCnt="3"/>
      <dgm:spPr/>
    </dgm:pt>
    <dgm:pt modelId="{936BFA67-7BB8-41DC-99FB-F79D35549B33}" type="pres">
      <dgm:prSet presAssocID="{9747451D-D9AC-486C-A986-9FC66DBC191E}" presName="arrowWedge2" presStyleLbl="fgSibTrans2D1" presStyleIdx="1" presStyleCnt="3"/>
      <dgm:spPr/>
    </dgm:pt>
    <dgm:pt modelId="{FEED798C-FF32-473E-ABB3-C801CF2CA07C}" type="pres">
      <dgm:prSet presAssocID="{563D84FF-6C9B-46E2-B8BE-EAF7E039330B}" presName="arrowWedge3" presStyleLbl="fgSibTrans2D1" presStyleIdx="2" presStyleCnt="3"/>
      <dgm:spPr/>
    </dgm:pt>
  </dgm:ptLst>
  <dgm:cxnLst>
    <dgm:cxn modelId="{054ADFBC-303A-4221-8AD3-74C70FCD44B9}" type="presOf" srcId="{E85787D6-6A09-4FB1-8527-8ACDAEC869F1}" destId="{CADB4EB4-EF02-4411-8682-41D0795E9CB7}" srcOrd="0" destOrd="0" presId="urn:microsoft.com/office/officeart/2005/8/layout/cycle8"/>
    <dgm:cxn modelId="{BC2DEBA1-7297-4DC4-BDC3-0E774D64F4AC}" type="presOf" srcId="{67E045C6-E0C2-4740-83CE-754AA20DC9C8}" destId="{E01DB2D5-3628-439B-973E-9214CC35DD29}" srcOrd="1" destOrd="0" presId="urn:microsoft.com/office/officeart/2005/8/layout/cycle8"/>
    <dgm:cxn modelId="{2ABD78B0-E588-4BE5-84F2-8BADE717F75E}" type="presOf" srcId="{67E045C6-E0C2-4740-83CE-754AA20DC9C8}" destId="{8D16EEE3-2159-4015-B19E-4E3947F2C3AB}" srcOrd="0" destOrd="0" presId="urn:microsoft.com/office/officeart/2005/8/layout/cycle8"/>
    <dgm:cxn modelId="{7AF7592F-1F24-40C9-87B7-2B12B9B064FF}" type="presOf" srcId="{76685A12-5656-4E16-8CF1-A9E8DDAA42A9}" destId="{5AD665CC-0F49-41DA-902E-0EC5937EC48A}" srcOrd="0" destOrd="0" presId="urn:microsoft.com/office/officeart/2005/8/layout/cycle8"/>
    <dgm:cxn modelId="{0BDBD7E6-7B39-4CDF-B242-DB84C236A431}" srcId="{76685A12-5656-4E16-8CF1-A9E8DDAA42A9}" destId="{67E045C6-E0C2-4740-83CE-754AA20DC9C8}" srcOrd="1" destOrd="0" parTransId="{1717BE6B-0DE7-4C8E-9408-02A5E20C3635}" sibTransId="{9747451D-D9AC-486C-A986-9FC66DBC191E}"/>
    <dgm:cxn modelId="{40596421-668B-42FD-A5BB-54052780025E}" srcId="{76685A12-5656-4E16-8CF1-A9E8DDAA42A9}" destId="{75101C6B-093C-4E01-8513-CF3A18EE9919}" srcOrd="0" destOrd="0" parTransId="{6658A737-AA02-4862-94E3-99A80E083156}" sibTransId="{69B84328-EA35-4715-837F-766942F3DF7C}"/>
    <dgm:cxn modelId="{615B6F57-29C1-43F4-B3B8-D588D59EE1D2}" type="presOf" srcId="{75101C6B-093C-4E01-8513-CF3A18EE9919}" destId="{83044C05-7374-42C1-B3A3-6EA4A99E97B0}" srcOrd="1" destOrd="0" presId="urn:microsoft.com/office/officeart/2005/8/layout/cycle8"/>
    <dgm:cxn modelId="{26183C68-333E-4EA3-9B41-1C1488A4AD3D}" type="presOf" srcId="{75101C6B-093C-4E01-8513-CF3A18EE9919}" destId="{DD8BE80E-FDDC-4BE4-8991-B4BA683B3C00}" srcOrd="0" destOrd="0" presId="urn:microsoft.com/office/officeart/2005/8/layout/cycle8"/>
    <dgm:cxn modelId="{03163580-D958-40F2-B461-F5B6D041FAD1}" type="presOf" srcId="{E85787D6-6A09-4FB1-8527-8ACDAEC869F1}" destId="{E6FB1A67-32C6-4CDE-8D92-A73F3C4C4E8D}" srcOrd="1" destOrd="0" presId="urn:microsoft.com/office/officeart/2005/8/layout/cycle8"/>
    <dgm:cxn modelId="{B0A07A65-4E5F-43C3-932F-81B2194AF4CD}" srcId="{76685A12-5656-4E16-8CF1-A9E8DDAA42A9}" destId="{E85787D6-6A09-4FB1-8527-8ACDAEC869F1}" srcOrd="2" destOrd="0" parTransId="{FB06E8C6-AEC2-4132-8163-C649286F817C}" sibTransId="{563D84FF-6C9B-46E2-B8BE-EAF7E039330B}"/>
    <dgm:cxn modelId="{C0AB61D7-237B-495C-ABB3-BDFD7815E600}" type="presParOf" srcId="{5AD665CC-0F49-41DA-902E-0EC5937EC48A}" destId="{DD8BE80E-FDDC-4BE4-8991-B4BA683B3C00}" srcOrd="0" destOrd="0" presId="urn:microsoft.com/office/officeart/2005/8/layout/cycle8"/>
    <dgm:cxn modelId="{A1E43E9A-7F5E-41C3-B6AC-26BD674F2DA4}" type="presParOf" srcId="{5AD665CC-0F49-41DA-902E-0EC5937EC48A}" destId="{FE181452-798F-4FD7-B38C-9C625C0FC831}" srcOrd="1" destOrd="0" presId="urn:microsoft.com/office/officeart/2005/8/layout/cycle8"/>
    <dgm:cxn modelId="{2A8C0379-C075-446C-B234-37EC40F2A649}" type="presParOf" srcId="{5AD665CC-0F49-41DA-902E-0EC5937EC48A}" destId="{62A456F0-504D-4650-B686-0C7A8BDB7509}" srcOrd="2" destOrd="0" presId="urn:microsoft.com/office/officeart/2005/8/layout/cycle8"/>
    <dgm:cxn modelId="{30509E62-44CD-40E4-95AE-5A081F6F2CBD}" type="presParOf" srcId="{5AD665CC-0F49-41DA-902E-0EC5937EC48A}" destId="{83044C05-7374-42C1-B3A3-6EA4A99E97B0}" srcOrd="3" destOrd="0" presId="urn:microsoft.com/office/officeart/2005/8/layout/cycle8"/>
    <dgm:cxn modelId="{E775C282-01AE-487C-A402-5E694F9B7D0B}" type="presParOf" srcId="{5AD665CC-0F49-41DA-902E-0EC5937EC48A}" destId="{8D16EEE3-2159-4015-B19E-4E3947F2C3AB}" srcOrd="4" destOrd="0" presId="urn:microsoft.com/office/officeart/2005/8/layout/cycle8"/>
    <dgm:cxn modelId="{FBA38954-2BA4-48C8-A4B4-40A919D21B47}" type="presParOf" srcId="{5AD665CC-0F49-41DA-902E-0EC5937EC48A}" destId="{48B5FBAD-47CA-4349-9F5D-178ACEA18181}" srcOrd="5" destOrd="0" presId="urn:microsoft.com/office/officeart/2005/8/layout/cycle8"/>
    <dgm:cxn modelId="{D8362FF7-1AD6-45C9-A313-91556972B324}" type="presParOf" srcId="{5AD665CC-0F49-41DA-902E-0EC5937EC48A}" destId="{94282538-C3AD-4D8A-BEE2-7D3A03AFD726}" srcOrd="6" destOrd="0" presId="urn:microsoft.com/office/officeart/2005/8/layout/cycle8"/>
    <dgm:cxn modelId="{403A1D16-B3E8-4539-80EC-F922665C29D2}" type="presParOf" srcId="{5AD665CC-0F49-41DA-902E-0EC5937EC48A}" destId="{E01DB2D5-3628-439B-973E-9214CC35DD29}" srcOrd="7" destOrd="0" presId="urn:microsoft.com/office/officeart/2005/8/layout/cycle8"/>
    <dgm:cxn modelId="{A3015143-D249-47B8-88FD-4A613F5CA280}" type="presParOf" srcId="{5AD665CC-0F49-41DA-902E-0EC5937EC48A}" destId="{CADB4EB4-EF02-4411-8682-41D0795E9CB7}" srcOrd="8" destOrd="0" presId="urn:microsoft.com/office/officeart/2005/8/layout/cycle8"/>
    <dgm:cxn modelId="{CD37AC6B-D410-4050-8105-E69E312F7430}" type="presParOf" srcId="{5AD665CC-0F49-41DA-902E-0EC5937EC48A}" destId="{D70B10FC-DA12-48AA-BBD1-CF154CD69823}" srcOrd="9" destOrd="0" presId="urn:microsoft.com/office/officeart/2005/8/layout/cycle8"/>
    <dgm:cxn modelId="{60BD1110-DC42-4C39-BA83-3D454F757232}" type="presParOf" srcId="{5AD665CC-0F49-41DA-902E-0EC5937EC48A}" destId="{C354974E-C975-496E-9FFA-7A651125851A}" srcOrd="10" destOrd="0" presId="urn:microsoft.com/office/officeart/2005/8/layout/cycle8"/>
    <dgm:cxn modelId="{8E127FEB-53C5-4185-AFFE-16F0556BB1F3}" type="presParOf" srcId="{5AD665CC-0F49-41DA-902E-0EC5937EC48A}" destId="{E6FB1A67-32C6-4CDE-8D92-A73F3C4C4E8D}" srcOrd="11" destOrd="0" presId="urn:microsoft.com/office/officeart/2005/8/layout/cycle8"/>
    <dgm:cxn modelId="{BAA4038A-61A9-473D-8D60-3E085A3F9F8C}" type="presParOf" srcId="{5AD665CC-0F49-41DA-902E-0EC5937EC48A}" destId="{9BD3A3AC-1E44-4E63-9B5F-803A2C853E3F}" srcOrd="12" destOrd="0" presId="urn:microsoft.com/office/officeart/2005/8/layout/cycle8"/>
    <dgm:cxn modelId="{F19483F2-121A-4F91-9D97-655ED33E50D6}" type="presParOf" srcId="{5AD665CC-0F49-41DA-902E-0EC5937EC48A}" destId="{936BFA67-7BB8-41DC-99FB-F79D35549B33}" srcOrd="13" destOrd="0" presId="urn:microsoft.com/office/officeart/2005/8/layout/cycle8"/>
    <dgm:cxn modelId="{E7CC9D0A-6532-47A6-BB6D-5C2765E36A36}" type="presParOf" srcId="{5AD665CC-0F49-41DA-902E-0EC5937EC48A}" destId="{FEED798C-FF32-473E-ABB3-C801CF2CA07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685A12-5656-4E16-8CF1-A9E8DDAA42A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5101C6B-093C-4E01-8513-CF3A18EE9919}">
      <dgm:prSet phldrT="[Text]"/>
      <dgm:spPr/>
      <dgm:t>
        <a:bodyPr/>
        <a:lstStyle/>
        <a:p>
          <a:r>
            <a:rPr lang="en-US" dirty="0" smtClean="0"/>
            <a:t>Evaluation</a:t>
          </a:r>
          <a:endParaRPr lang="en-US" dirty="0"/>
        </a:p>
      </dgm:t>
    </dgm:pt>
    <dgm:pt modelId="{6658A737-AA02-4862-94E3-99A80E083156}" type="parTrans" cxnId="{40596421-668B-42FD-A5BB-54052780025E}">
      <dgm:prSet/>
      <dgm:spPr/>
      <dgm:t>
        <a:bodyPr/>
        <a:lstStyle/>
        <a:p>
          <a:endParaRPr lang="en-US"/>
        </a:p>
      </dgm:t>
    </dgm:pt>
    <dgm:pt modelId="{69B84328-EA35-4715-837F-766942F3DF7C}" type="sibTrans" cxnId="{40596421-668B-42FD-A5BB-54052780025E}">
      <dgm:prSet/>
      <dgm:spPr/>
      <dgm:t>
        <a:bodyPr/>
        <a:lstStyle/>
        <a:p>
          <a:endParaRPr lang="en-US"/>
        </a:p>
      </dgm:t>
    </dgm:pt>
    <dgm:pt modelId="{67E045C6-E0C2-4740-83CE-754AA20DC9C8}">
      <dgm:prSet phldrT="[Text]"/>
      <dgm:spPr/>
      <dgm:t>
        <a:bodyPr/>
        <a:lstStyle/>
        <a:p>
          <a:r>
            <a:rPr lang="en-US" dirty="0" smtClean="0"/>
            <a:t>Improvement Goals</a:t>
          </a:r>
          <a:endParaRPr lang="en-US" dirty="0"/>
        </a:p>
      </dgm:t>
    </dgm:pt>
    <dgm:pt modelId="{1717BE6B-0DE7-4C8E-9408-02A5E20C3635}" type="parTrans" cxnId="{0BDBD7E6-7B39-4CDF-B242-DB84C236A431}">
      <dgm:prSet/>
      <dgm:spPr/>
      <dgm:t>
        <a:bodyPr/>
        <a:lstStyle/>
        <a:p>
          <a:endParaRPr lang="en-US"/>
        </a:p>
      </dgm:t>
    </dgm:pt>
    <dgm:pt modelId="{9747451D-D9AC-486C-A986-9FC66DBC191E}" type="sibTrans" cxnId="{0BDBD7E6-7B39-4CDF-B242-DB84C236A431}">
      <dgm:prSet/>
      <dgm:spPr/>
      <dgm:t>
        <a:bodyPr/>
        <a:lstStyle/>
        <a:p>
          <a:endParaRPr lang="en-US"/>
        </a:p>
      </dgm:t>
    </dgm:pt>
    <dgm:pt modelId="{E85787D6-6A09-4FB1-8527-8ACDAEC869F1}">
      <dgm:prSet phldrT="[Text]"/>
      <dgm:spPr/>
      <dgm:t>
        <a:bodyPr/>
        <a:lstStyle/>
        <a:p>
          <a:r>
            <a:rPr lang="en-US" dirty="0" smtClean="0"/>
            <a:t>Resources</a:t>
          </a:r>
          <a:endParaRPr lang="en-US" dirty="0"/>
        </a:p>
      </dgm:t>
    </dgm:pt>
    <dgm:pt modelId="{FB06E8C6-AEC2-4132-8163-C649286F817C}" type="parTrans" cxnId="{B0A07A65-4E5F-43C3-932F-81B2194AF4CD}">
      <dgm:prSet/>
      <dgm:spPr/>
      <dgm:t>
        <a:bodyPr/>
        <a:lstStyle/>
        <a:p>
          <a:endParaRPr lang="en-US"/>
        </a:p>
      </dgm:t>
    </dgm:pt>
    <dgm:pt modelId="{563D84FF-6C9B-46E2-B8BE-EAF7E039330B}" type="sibTrans" cxnId="{B0A07A65-4E5F-43C3-932F-81B2194AF4CD}">
      <dgm:prSet/>
      <dgm:spPr/>
      <dgm:t>
        <a:bodyPr/>
        <a:lstStyle/>
        <a:p>
          <a:endParaRPr lang="en-US"/>
        </a:p>
      </dgm:t>
    </dgm:pt>
    <dgm:pt modelId="{5AD665CC-0F49-41DA-902E-0EC5937EC48A}" type="pres">
      <dgm:prSet presAssocID="{76685A12-5656-4E16-8CF1-A9E8DDAA42A9}" presName="compositeShape" presStyleCnt="0">
        <dgm:presLayoutVars>
          <dgm:chMax val="7"/>
          <dgm:dir/>
          <dgm:resizeHandles val="exact"/>
        </dgm:presLayoutVars>
      </dgm:prSet>
      <dgm:spPr/>
    </dgm:pt>
    <dgm:pt modelId="{DD8BE80E-FDDC-4BE4-8991-B4BA683B3C00}" type="pres">
      <dgm:prSet presAssocID="{76685A12-5656-4E16-8CF1-A9E8DDAA42A9}" presName="wedge1" presStyleLbl="node1" presStyleIdx="0" presStyleCnt="3"/>
      <dgm:spPr/>
      <dgm:t>
        <a:bodyPr/>
        <a:lstStyle/>
        <a:p>
          <a:endParaRPr lang="en-US"/>
        </a:p>
      </dgm:t>
    </dgm:pt>
    <dgm:pt modelId="{FE181452-798F-4FD7-B38C-9C625C0FC831}" type="pres">
      <dgm:prSet presAssocID="{76685A12-5656-4E16-8CF1-A9E8DDAA42A9}" presName="dummy1a" presStyleCnt="0"/>
      <dgm:spPr/>
    </dgm:pt>
    <dgm:pt modelId="{62A456F0-504D-4650-B686-0C7A8BDB7509}" type="pres">
      <dgm:prSet presAssocID="{76685A12-5656-4E16-8CF1-A9E8DDAA42A9}" presName="dummy1b" presStyleCnt="0"/>
      <dgm:spPr/>
    </dgm:pt>
    <dgm:pt modelId="{83044C05-7374-42C1-B3A3-6EA4A99E97B0}" type="pres">
      <dgm:prSet presAssocID="{76685A12-5656-4E16-8CF1-A9E8DDAA42A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6EEE3-2159-4015-B19E-4E3947F2C3AB}" type="pres">
      <dgm:prSet presAssocID="{76685A12-5656-4E16-8CF1-A9E8DDAA42A9}" presName="wedge2" presStyleLbl="node1" presStyleIdx="1" presStyleCnt="3"/>
      <dgm:spPr/>
      <dgm:t>
        <a:bodyPr/>
        <a:lstStyle/>
        <a:p>
          <a:endParaRPr lang="en-US"/>
        </a:p>
      </dgm:t>
    </dgm:pt>
    <dgm:pt modelId="{48B5FBAD-47CA-4349-9F5D-178ACEA18181}" type="pres">
      <dgm:prSet presAssocID="{76685A12-5656-4E16-8CF1-A9E8DDAA42A9}" presName="dummy2a" presStyleCnt="0"/>
      <dgm:spPr/>
    </dgm:pt>
    <dgm:pt modelId="{94282538-C3AD-4D8A-BEE2-7D3A03AFD726}" type="pres">
      <dgm:prSet presAssocID="{76685A12-5656-4E16-8CF1-A9E8DDAA42A9}" presName="dummy2b" presStyleCnt="0"/>
      <dgm:spPr/>
    </dgm:pt>
    <dgm:pt modelId="{E01DB2D5-3628-439B-973E-9214CC35DD29}" type="pres">
      <dgm:prSet presAssocID="{76685A12-5656-4E16-8CF1-A9E8DDAA42A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B4EB4-EF02-4411-8682-41D0795E9CB7}" type="pres">
      <dgm:prSet presAssocID="{76685A12-5656-4E16-8CF1-A9E8DDAA42A9}" presName="wedge3" presStyleLbl="node1" presStyleIdx="2" presStyleCnt="3"/>
      <dgm:spPr/>
      <dgm:t>
        <a:bodyPr/>
        <a:lstStyle/>
        <a:p>
          <a:endParaRPr lang="en-US"/>
        </a:p>
      </dgm:t>
    </dgm:pt>
    <dgm:pt modelId="{D70B10FC-DA12-48AA-BBD1-CF154CD69823}" type="pres">
      <dgm:prSet presAssocID="{76685A12-5656-4E16-8CF1-A9E8DDAA42A9}" presName="dummy3a" presStyleCnt="0"/>
      <dgm:spPr/>
    </dgm:pt>
    <dgm:pt modelId="{C354974E-C975-496E-9FFA-7A651125851A}" type="pres">
      <dgm:prSet presAssocID="{76685A12-5656-4E16-8CF1-A9E8DDAA42A9}" presName="dummy3b" presStyleCnt="0"/>
      <dgm:spPr/>
    </dgm:pt>
    <dgm:pt modelId="{E6FB1A67-32C6-4CDE-8D92-A73F3C4C4E8D}" type="pres">
      <dgm:prSet presAssocID="{76685A12-5656-4E16-8CF1-A9E8DDAA42A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3A3AC-1E44-4E63-9B5F-803A2C853E3F}" type="pres">
      <dgm:prSet presAssocID="{69B84328-EA35-4715-837F-766942F3DF7C}" presName="arrowWedge1" presStyleLbl="fgSibTrans2D1" presStyleIdx="0" presStyleCnt="3"/>
      <dgm:spPr/>
    </dgm:pt>
    <dgm:pt modelId="{936BFA67-7BB8-41DC-99FB-F79D35549B33}" type="pres">
      <dgm:prSet presAssocID="{9747451D-D9AC-486C-A986-9FC66DBC191E}" presName="arrowWedge2" presStyleLbl="fgSibTrans2D1" presStyleIdx="1" presStyleCnt="3"/>
      <dgm:spPr/>
    </dgm:pt>
    <dgm:pt modelId="{FEED798C-FF32-473E-ABB3-C801CF2CA07C}" type="pres">
      <dgm:prSet presAssocID="{563D84FF-6C9B-46E2-B8BE-EAF7E039330B}" presName="arrowWedge3" presStyleLbl="fgSibTrans2D1" presStyleIdx="2" presStyleCnt="3"/>
      <dgm:spPr/>
    </dgm:pt>
  </dgm:ptLst>
  <dgm:cxnLst>
    <dgm:cxn modelId="{27BAB6A6-337D-4EF5-8ACE-058D20CD7E7E}" type="presOf" srcId="{75101C6B-093C-4E01-8513-CF3A18EE9919}" destId="{DD8BE80E-FDDC-4BE4-8991-B4BA683B3C00}" srcOrd="0" destOrd="0" presId="urn:microsoft.com/office/officeart/2005/8/layout/cycle8"/>
    <dgm:cxn modelId="{5DA0D42B-FCF8-4EB4-8676-95D101806654}" type="presOf" srcId="{67E045C6-E0C2-4740-83CE-754AA20DC9C8}" destId="{E01DB2D5-3628-439B-973E-9214CC35DD29}" srcOrd="1" destOrd="0" presId="urn:microsoft.com/office/officeart/2005/8/layout/cycle8"/>
    <dgm:cxn modelId="{D53CA969-9174-4445-A17B-6968E8955879}" type="presOf" srcId="{75101C6B-093C-4E01-8513-CF3A18EE9919}" destId="{83044C05-7374-42C1-B3A3-6EA4A99E97B0}" srcOrd="1" destOrd="0" presId="urn:microsoft.com/office/officeart/2005/8/layout/cycle8"/>
    <dgm:cxn modelId="{0BDBD7E6-7B39-4CDF-B242-DB84C236A431}" srcId="{76685A12-5656-4E16-8CF1-A9E8DDAA42A9}" destId="{67E045C6-E0C2-4740-83CE-754AA20DC9C8}" srcOrd="1" destOrd="0" parTransId="{1717BE6B-0DE7-4C8E-9408-02A5E20C3635}" sibTransId="{9747451D-D9AC-486C-A986-9FC66DBC191E}"/>
    <dgm:cxn modelId="{40596421-668B-42FD-A5BB-54052780025E}" srcId="{76685A12-5656-4E16-8CF1-A9E8DDAA42A9}" destId="{75101C6B-093C-4E01-8513-CF3A18EE9919}" srcOrd="0" destOrd="0" parTransId="{6658A737-AA02-4862-94E3-99A80E083156}" sibTransId="{69B84328-EA35-4715-837F-766942F3DF7C}"/>
    <dgm:cxn modelId="{7A94718D-59A3-4E9C-9366-9450B2F61681}" type="presOf" srcId="{E85787D6-6A09-4FB1-8527-8ACDAEC869F1}" destId="{E6FB1A67-32C6-4CDE-8D92-A73F3C4C4E8D}" srcOrd="1" destOrd="0" presId="urn:microsoft.com/office/officeart/2005/8/layout/cycle8"/>
    <dgm:cxn modelId="{7837A14E-1BF4-44DA-B3E9-172E98EE250E}" type="presOf" srcId="{76685A12-5656-4E16-8CF1-A9E8DDAA42A9}" destId="{5AD665CC-0F49-41DA-902E-0EC5937EC48A}" srcOrd="0" destOrd="0" presId="urn:microsoft.com/office/officeart/2005/8/layout/cycle8"/>
    <dgm:cxn modelId="{82BA2242-E128-41E2-884D-08E0E2B71EDF}" type="presOf" srcId="{E85787D6-6A09-4FB1-8527-8ACDAEC869F1}" destId="{CADB4EB4-EF02-4411-8682-41D0795E9CB7}" srcOrd="0" destOrd="0" presId="urn:microsoft.com/office/officeart/2005/8/layout/cycle8"/>
    <dgm:cxn modelId="{4D2C4615-36EA-4445-AD72-0EC967BC9E65}" type="presOf" srcId="{67E045C6-E0C2-4740-83CE-754AA20DC9C8}" destId="{8D16EEE3-2159-4015-B19E-4E3947F2C3AB}" srcOrd="0" destOrd="0" presId="urn:microsoft.com/office/officeart/2005/8/layout/cycle8"/>
    <dgm:cxn modelId="{B0A07A65-4E5F-43C3-932F-81B2194AF4CD}" srcId="{76685A12-5656-4E16-8CF1-A9E8DDAA42A9}" destId="{E85787D6-6A09-4FB1-8527-8ACDAEC869F1}" srcOrd="2" destOrd="0" parTransId="{FB06E8C6-AEC2-4132-8163-C649286F817C}" sibTransId="{563D84FF-6C9B-46E2-B8BE-EAF7E039330B}"/>
    <dgm:cxn modelId="{F2BF08BF-A0B6-4CE4-B052-3631090D33F3}" type="presParOf" srcId="{5AD665CC-0F49-41DA-902E-0EC5937EC48A}" destId="{DD8BE80E-FDDC-4BE4-8991-B4BA683B3C00}" srcOrd="0" destOrd="0" presId="urn:microsoft.com/office/officeart/2005/8/layout/cycle8"/>
    <dgm:cxn modelId="{15447133-D771-4E2D-B19A-17A5B287286B}" type="presParOf" srcId="{5AD665CC-0F49-41DA-902E-0EC5937EC48A}" destId="{FE181452-798F-4FD7-B38C-9C625C0FC831}" srcOrd="1" destOrd="0" presId="urn:microsoft.com/office/officeart/2005/8/layout/cycle8"/>
    <dgm:cxn modelId="{4532DD0F-9D1C-485F-B458-2423A9D817D8}" type="presParOf" srcId="{5AD665CC-0F49-41DA-902E-0EC5937EC48A}" destId="{62A456F0-504D-4650-B686-0C7A8BDB7509}" srcOrd="2" destOrd="0" presId="urn:microsoft.com/office/officeart/2005/8/layout/cycle8"/>
    <dgm:cxn modelId="{E9F94F44-FA03-4C26-918F-74767114AE8D}" type="presParOf" srcId="{5AD665CC-0F49-41DA-902E-0EC5937EC48A}" destId="{83044C05-7374-42C1-B3A3-6EA4A99E97B0}" srcOrd="3" destOrd="0" presId="urn:microsoft.com/office/officeart/2005/8/layout/cycle8"/>
    <dgm:cxn modelId="{48017932-03FC-4E22-823A-767F751C6652}" type="presParOf" srcId="{5AD665CC-0F49-41DA-902E-0EC5937EC48A}" destId="{8D16EEE3-2159-4015-B19E-4E3947F2C3AB}" srcOrd="4" destOrd="0" presId="urn:microsoft.com/office/officeart/2005/8/layout/cycle8"/>
    <dgm:cxn modelId="{F68A5E3D-93E8-4ADC-9A15-C825B0421D30}" type="presParOf" srcId="{5AD665CC-0F49-41DA-902E-0EC5937EC48A}" destId="{48B5FBAD-47CA-4349-9F5D-178ACEA18181}" srcOrd="5" destOrd="0" presId="urn:microsoft.com/office/officeart/2005/8/layout/cycle8"/>
    <dgm:cxn modelId="{DE4955B0-2E0B-4AF3-936B-8A6AD60F3BB0}" type="presParOf" srcId="{5AD665CC-0F49-41DA-902E-0EC5937EC48A}" destId="{94282538-C3AD-4D8A-BEE2-7D3A03AFD726}" srcOrd="6" destOrd="0" presId="urn:microsoft.com/office/officeart/2005/8/layout/cycle8"/>
    <dgm:cxn modelId="{C643F92D-4008-4D8D-8E5D-C99A481B9ACA}" type="presParOf" srcId="{5AD665CC-0F49-41DA-902E-0EC5937EC48A}" destId="{E01DB2D5-3628-439B-973E-9214CC35DD29}" srcOrd="7" destOrd="0" presId="urn:microsoft.com/office/officeart/2005/8/layout/cycle8"/>
    <dgm:cxn modelId="{9F6F856F-C0E9-4B23-811A-C817A64E368C}" type="presParOf" srcId="{5AD665CC-0F49-41DA-902E-0EC5937EC48A}" destId="{CADB4EB4-EF02-4411-8682-41D0795E9CB7}" srcOrd="8" destOrd="0" presId="urn:microsoft.com/office/officeart/2005/8/layout/cycle8"/>
    <dgm:cxn modelId="{E66E9986-2E32-46D5-847C-E9E0084D3284}" type="presParOf" srcId="{5AD665CC-0F49-41DA-902E-0EC5937EC48A}" destId="{D70B10FC-DA12-48AA-BBD1-CF154CD69823}" srcOrd="9" destOrd="0" presId="urn:microsoft.com/office/officeart/2005/8/layout/cycle8"/>
    <dgm:cxn modelId="{BE591915-CFEF-438D-A88B-8DFCE31318A4}" type="presParOf" srcId="{5AD665CC-0F49-41DA-902E-0EC5937EC48A}" destId="{C354974E-C975-496E-9FFA-7A651125851A}" srcOrd="10" destOrd="0" presId="urn:microsoft.com/office/officeart/2005/8/layout/cycle8"/>
    <dgm:cxn modelId="{28446F24-A161-411E-98A9-114F69EA975F}" type="presParOf" srcId="{5AD665CC-0F49-41DA-902E-0EC5937EC48A}" destId="{E6FB1A67-32C6-4CDE-8D92-A73F3C4C4E8D}" srcOrd="11" destOrd="0" presId="urn:microsoft.com/office/officeart/2005/8/layout/cycle8"/>
    <dgm:cxn modelId="{E7A880DD-53CD-495D-B342-02D6242A0673}" type="presParOf" srcId="{5AD665CC-0F49-41DA-902E-0EC5937EC48A}" destId="{9BD3A3AC-1E44-4E63-9B5F-803A2C853E3F}" srcOrd="12" destOrd="0" presId="urn:microsoft.com/office/officeart/2005/8/layout/cycle8"/>
    <dgm:cxn modelId="{A8FA606C-33DD-4EEB-ABC0-8929CCD61D59}" type="presParOf" srcId="{5AD665CC-0F49-41DA-902E-0EC5937EC48A}" destId="{936BFA67-7BB8-41DC-99FB-F79D35549B33}" srcOrd="13" destOrd="0" presId="urn:microsoft.com/office/officeart/2005/8/layout/cycle8"/>
    <dgm:cxn modelId="{43E4D5FF-4D1C-4554-9F31-05E6FDF5291A}" type="presParOf" srcId="{5AD665CC-0F49-41DA-902E-0EC5937EC48A}" destId="{FEED798C-FF32-473E-ABB3-C801CF2CA07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BE80E-FDDC-4BE4-8991-B4BA683B3C00}">
      <dsp:nvSpPr>
        <dsp:cNvPr id="0" name=""/>
        <dsp:cNvSpPr/>
      </dsp:nvSpPr>
      <dsp:spPr>
        <a:xfrm>
          <a:off x="1881902" y="352213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Evaluation</a:t>
          </a:r>
          <a:endParaRPr lang="en-US" sz="2900" kern="1200" dirty="0"/>
        </a:p>
      </dsp:txBody>
      <dsp:txXfrm>
        <a:off x="4280746" y="1316736"/>
        <a:ext cx="1625600" cy="1354666"/>
      </dsp:txXfrm>
    </dsp:sp>
    <dsp:sp modelId="{8D16EEE3-2159-4015-B19E-4E3947F2C3AB}">
      <dsp:nvSpPr>
        <dsp:cNvPr id="0" name=""/>
        <dsp:cNvSpPr/>
      </dsp:nvSpPr>
      <dsp:spPr>
        <a:xfrm>
          <a:off x="1788159" y="514773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Improvement Goals</a:t>
          </a:r>
          <a:endParaRPr lang="en-US" sz="2900" kern="1200" dirty="0"/>
        </a:p>
      </dsp:txBody>
      <dsp:txXfrm>
        <a:off x="2871893" y="3467946"/>
        <a:ext cx="2438400" cy="1192106"/>
      </dsp:txXfrm>
    </dsp:sp>
    <dsp:sp modelId="{CADB4EB4-EF02-4411-8682-41D0795E9CB7}">
      <dsp:nvSpPr>
        <dsp:cNvPr id="0" name=""/>
        <dsp:cNvSpPr/>
      </dsp:nvSpPr>
      <dsp:spPr>
        <a:xfrm>
          <a:off x="1694416" y="352213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Resources</a:t>
          </a:r>
          <a:endParaRPr lang="en-US" sz="2900" kern="1200" dirty="0"/>
        </a:p>
      </dsp:txBody>
      <dsp:txXfrm>
        <a:off x="2221653" y="1316736"/>
        <a:ext cx="1625600" cy="1354666"/>
      </dsp:txXfrm>
    </dsp:sp>
    <dsp:sp modelId="{9BD3A3AC-1E44-4E63-9B5F-803A2C853E3F}">
      <dsp:nvSpPr>
        <dsp:cNvPr id="0" name=""/>
        <dsp:cNvSpPr/>
      </dsp:nvSpPr>
      <dsp:spPr>
        <a:xfrm>
          <a:off x="1600507" y="70442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BFA67-7BB8-41DC-99FB-F79D35549B33}">
      <dsp:nvSpPr>
        <dsp:cNvPr id="0" name=""/>
        <dsp:cNvSpPr/>
      </dsp:nvSpPr>
      <dsp:spPr>
        <a:xfrm>
          <a:off x="1506389" y="232714"/>
          <a:ext cx="5115221" cy="51152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D798C-FF32-473E-ABB3-C801CF2CA07C}">
      <dsp:nvSpPr>
        <dsp:cNvPr id="0" name=""/>
        <dsp:cNvSpPr/>
      </dsp:nvSpPr>
      <dsp:spPr>
        <a:xfrm>
          <a:off x="1412270" y="70442"/>
          <a:ext cx="5115221" cy="51152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BE80E-FDDC-4BE4-8991-B4BA683B3C00}">
      <dsp:nvSpPr>
        <dsp:cNvPr id="0" name=""/>
        <dsp:cNvSpPr/>
      </dsp:nvSpPr>
      <dsp:spPr>
        <a:xfrm>
          <a:off x="1361767" y="254865"/>
          <a:ext cx="3293650" cy="329365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Evaluation</a:t>
          </a:r>
          <a:endParaRPr lang="en-US" sz="2100" kern="1200" dirty="0"/>
        </a:p>
      </dsp:txBody>
      <dsp:txXfrm>
        <a:off x="3097600" y="952806"/>
        <a:ext cx="1176303" cy="980253"/>
      </dsp:txXfrm>
    </dsp:sp>
    <dsp:sp modelId="{8D16EEE3-2159-4015-B19E-4E3947F2C3AB}">
      <dsp:nvSpPr>
        <dsp:cNvPr id="0" name=""/>
        <dsp:cNvSpPr/>
      </dsp:nvSpPr>
      <dsp:spPr>
        <a:xfrm>
          <a:off x="1293934" y="372496"/>
          <a:ext cx="3293650" cy="329365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Improvement Goals</a:t>
          </a:r>
          <a:endParaRPr lang="en-US" sz="2100" kern="1200" dirty="0"/>
        </a:p>
      </dsp:txBody>
      <dsp:txXfrm>
        <a:off x="2078136" y="2509448"/>
        <a:ext cx="1764455" cy="862622"/>
      </dsp:txXfrm>
    </dsp:sp>
    <dsp:sp modelId="{CADB4EB4-EF02-4411-8682-41D0795E9CB7}">
      <dsp:nvSpPr>
        <dsp:cNvPr id="0" name=""/>
        <dsp:cNvSpPr/>
      </dsp:nvSpPr>
      <dsp:spPr>
        <a:xfrm>
          <a:off x="1226100" y="254865"/>
          <a:ext cx="3293650" cy="329365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Resources</a:t>
          </a:r>
          <a:endParaRPr lang="en-US" sz="2100" kern="1200" dirty="0"/>
        </a:p>
      </dsp:txBody>
      <dsp:txXfrm>
        <a:off x="1607615" y="952806"/>
        <a:ext cx="1176303" cy="980253"/>
      </dsp:txXfrm>
    </dsp:sp>
    <dsp:sp modelId="{9BD3A3AC-1E44-4E63-9B5F-803A2C853E3F}">
      <dsp:nvSpPr>
        <dsp:cNvPr id="0" name=""/>
        <dsp:cNvSpPr/>
      </dsp:nvSpPr>
      <dsp:spPr>
        <a:xfrm>
          <a:off x="1158146" y="50973"/>
          <a:ext cx="3701436" cy="370143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BFA67-7BB8-41DC-99FB-F79D35549B33}">
      <dsp:nvSpPr>
        <dsp:cNvPr id="0" name=""/>
        <dsp:cNvSpPr/>
      </dsp:nvSpPr>
      <dsp:spPr>
        <a:xfrm>
          <a:off x="1090041" y="168395"/>
          <a:ext cx="3701436" cy="370143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D798C-FF32-473E-ABB3-C801CF2CA07C}">
      <dsp:nvSpPr>
        <dsp:cNvPr id="0" name=""/>
        <dsp:cNvSpPr/>
      </dsp:nvSpPr>
      <dsp:spPr>
        <a:xfrm>
          <a:off x="1021935" y="50973"/>
          <a:ext cx="3701436" cy="370143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3/21/2014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3/21/2014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3/21/2014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3/21/2014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3/21/2014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3/21/2014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3/21/2014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3/21/2014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3/21/2014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Integrated Planning</a:t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sz="3100" dirty="0">
              <a:solidFill>
                <a:srgbClr val="002060"/>
              </a:solidFill>
            </a:endParaRPr>
          </a:p>
        </p:txBody>
      </p:sp>
      <p:pic>
        <p:nvPicPr>
          <p:cNvPr id="6346" name="Picture 202" descr="http://entrepreneursystems.com/businessblog/wp-content/uploads/2010/05/plan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955" y="1701223"/>
            <a:ext cx="5251312" cy="41723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1321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Study Session #2</a:t>
            </a:r>
            <a:br>
              <a:rPr lang="en-US" sz="4800" dirty="0" smtClean="0"/>
            </a:br>
            <a:r>
              <a:rPr lang="en-US" sz="4800" dirty="0" smtClean="0"/>
              <a:t>How can we improve?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7" y="2011680"/>
            <a:ext cx="10608660" cy="4643763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Rubric </a:t>
            </a:r>
            <a:r>
              <a:rPr lang="en-US" dirty="0"/>
              <a:t>for resource allocation with clear criteria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BRAC makes resource allocation </a:t>
            </a:r>
            <a:r>
              <a:rPr lang="en-US" dirty="0" smtClean="0"/>
              <a:t>decisions with input from IEC and P&amp;P</a:t>
            </a:r>
            <a:endParaRPr lang="en-US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Increase Transparency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Increase communication with BRAC, IEC, P+P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Increase Efficiency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Clear Process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Set clear priorities and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sample model . .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7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PCC budget process begins Feb 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These bodies should be included: </a:t>
            </a:r>
          </a:p>
          <a:p>
            <a:pPr marL="713232" lvl="1" indent="-457200">
              <a:buFont typeface="+mj-lt"/>
              <a:buAutoNum type="alphaLcPeriod"/>
            </a:pPr>
            <a:r>
              <a:rPr lang="en-US" dirty="0" smtClean="0"/>
              <a:t>IEC (Program Review)</a:t>
            </a:r>
          </a:p>
          <a:p>
            <a:pPr marL="713232" lvl="1" indent="-457200">
              <a:buFont typeface="+mj-lt"/>
              <a:buAutoNum type="alphaLcPeriod"/>
            </a:pPr>
            <a:r>
              <a:rPr lang="en-US" dirty="0" smtClean="0"/>
              <a:t>BRAC (Resource Allocation)</a:t>
            </a:r>
          </a:p>
          <a:p>
            <a:pPr marL="713232" lvl="1" indent="-457200">
              <a:buFont typeface="+mj-lt"/>
              <a:buAutoNum type="alphaLcPeriod"/>
            </a:pPr>
            <a:r>
              <a:rPr lang="en-US" dirty="0" smtClean="0"/>
              <a:t>P&amp;P (Institutional Planning/EMP)</a:t>
            </a:r>
          </a:p>
          <a:p>
            <a:pPr marL="713232" lvl="1" indent="-457200">
              <a:buFont typeface="+mj-lt"/>
              <a:buAutoNum type="alphaLcPeriod"/>
            </a:pPr>
            <a:r>
              <a:rPr lang="en-US" dirty="0" smtClean="0"/>
              <a:t>College Council (Input to the President)</a:t>
            </a:r>
          </a:p>
          <a:p>
            <a:pPr marL="713232" lvl="1" indent="-457200">
              <a:buFont typeface="+mj-lt"/>
              <a:buAutoNum type="alphaLcPeriod"/>
            </a:pPr>
            <a:r>
              <a:rPr lang="en-US" dirty="0" smtClean="0"/>
              <a:t>Senior leadership (President and Senior VPs)</a:t>
            </a:r>
          </a:p>
          <a:p>
            <a:pPr marL="713232" lvl="1" indent="-457200">
              <a:buFont typeface="+mj-lt"/>
              <a:buAutoNum type="alphaLcPeriod"/>
            </a:pPr>
            <a:r>
              <a:rPr lang="en-US" dirty="0" smtClean="0"/>
              <a:t>Board of Trustees (Final Decisions)</a:t>
            </a:r>
          </a:p>
        </p:txBody>
      </p:sp>
    </p:spTree>
    <p:extLst>
      <p:ext uri="{BB962C8B-B14F-4D97-AF65-F5344CB8AC3E}">
        <p14:creationId xmlns:p14="http://schemas.microsoft.com/office/powerpoint/2010/main" val="41211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2697480"/>
            <a:ext cx="12175607" cy="424053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0055105" y="3128205"/>
            <a:ext cx="1301826" cy="8615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 smtClean="0"/>
              <a:t>Feb 1</a:t>
            </a:r>
            <a:endParaRPr lang="en-US" sz="2800" dirty="0"/>
          </a:p>
        </p:txBody>
      </p:sp>
      <p:sp>
        <p:nvSpPr>
          <p:cNvPr id="19" name="Rounded Rectangle 18"/>
          <p:cNvSpPr/>
          <p:nvPr/>
        </p:nvSpPr>
        <p:spPr>
          <a:xfrm>
            <a:off x="3703309" y="2983832"/>
            <a:ext cx="1764632" cy="365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 smtClean="0"/>
              <a:t>Jan 30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513347" y="3048000"/>
            <a:ext cx="1764632" cy="994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dirty="0" smtClean="0"/>
              <a:t>Nov 30</a:t>
            </a:r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802106" y="3737811"/>
            <a:ext cx="2406315" cy="2903621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u="sng" dirty="0" smtClean="0"/>
              <a:t>Prioritization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Departments identify needs in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School Deans work with a committee to prioritize needs for entire School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22338" y="3161817"/>
            <a:ext cx="630461" cy="463700"/>
            <a:chOff x="2164522" y="156168"/>
            <a:chExt cx="630461" cy="463700"/>
          </a:xfrm>
        </p:grpSpPr>
        <p:sp>
          <p:nvSpPr>
            <p:cNvPr id="6" name="Right Arrow 5"/>
            <p:cNvSpPr/>
            <p:nvPr/>
          </p:nvSpPr>
          <p:spPr>
            <a:xfrm>
              <a:off x="2164522" y="156168"/>
              <a:ext cx="630461" cy="4637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ight Arrow 4"/>
            <p:cNvSpPr/>
            <p:nvPr/>
          </p:nvSpPr>
          <p:spPr>
            <a:xfrm>
              <a:off x="2164522" y="248908"/>
              <a:ext cx="491351" cy="27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299186" y="3217964"/>
            <a:ext cx="630461" cy="463700"/>
            <a:chOff x="2164522" y="156168"/>
            <a:chExt cx="630461" cy="463700"/>
          </a:xfrm>
        </p:grpSpPr>
        <p:sp>
          <p:nvSpPr>
            <p:cNvPr id="9" name="Right Arrow 8"/>
            <p:cNvSpPr/>
            <p:nvPr/>
          </p:nvSpPr>
          <p:spPr>
            <a:xfrm>
              <a:off x="2164522" y="156168"/>
              <a:ext cx="630461" cy="4637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ight Arrow 4"/>
            <p:cNvSpPr/>
            <p:nvPr/>
          </p:nvSpPr>
          <p:spPr>
            <a:xfrm>
              <a:off x="2164522" y="248908"/>
              <a:ext cx="491351" cy="27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684256" y="411439"/>
            <a:ext cx="630461" cy="463700"/>
            <a:chOff x="2164522" y="156168"/>
            <a:chExt cx="630461" cy="463700"/>
          </a:xfrm>
        </p:grpSpPr>
        <p:sp>
          <p:nvSpPr>
            <p:cNvPr id="12" name="Right Arrow 11"/>
            <p:cNvSpPr/>
            <p:nvPr/>
          </p:nvSpPr>
          <p:spPr>
            <a:xfrm>
              <a:off x="2164522" y="156168"/>
              <a:ext cx="630461" cy="4637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ight Arrow 4"/>
            <p:cNvSpPr/>
            <p:nvPr/>
          </p:nvSpPr>
          <p:spPr>
            <a:xfrm>
              <a:off x="2164522" y="248908"/>
              <a:ext cx="491351" cy="27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4807804" y="3048000"/>
            <a:ext cx="1764631" cy="104472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smtClean="0"/>
              <a:t>BRAC</a:t>
            </a:r>
            <a:r>
              <a:rPr lang="en-US" sz="1600" dirty="0" smtClean="0"/>
              <a:t>: resource requests (incl. non-faculty hires)</a:t>
            </a:r>
            <a:endParaRPr lang="en-US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4807804" y="4323347"/>
            <a:ext cx="1764631" cy="104472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P&amp;P</a:t>
            </a:r>
            <a:r>
              <a:rPr lang="en-US" dirty="0" smtClean="0"/>
              <a:t>: EMP Update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807804" y="5596705"/>
            <a:ext cx="1764631" cy="104472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CAPM</a:t>
            </a:r>
            <a:r>
              <a:rPr lang="en-US" dirty="0" smtClean="0"/>
              <a:t>: Faculty hires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7683163" y="3146242"/>
            <a:ext cx="1357970" cy="970547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Senior Leadership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0278160" y="3643544"/>
            <a:ext cx="1357970" cy="29978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College Council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9292116" y="3399665"/>
            <a:ext cx="629385" cy="463700"/>
            <a:chOff x="8207872" y="156168"/>
            <a:chExt cx="629385" cy="463700"/>
          </a:xfrm>
        </p:grpSpPr>
        <p:sp>
          <p:nvSpPr>
            <p:cNvPr id="24" name="Right Arrow 23"/>
            <p:cNvSpPr/>
            <p:nvPr/>
          </p:nvSpPr>
          <p:spPr>
            <a:xfrm>
              <a:off x="8207872" y="156168"/>
              <a:ext cx="629385" cy="4637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ight Arrow 4"/>
            <p:cNvSpPr/>
            <p:nvPr/>
          </p:nvSpPr>
          <p:spPr>
            <a:xfrm>
              <a:off x="8207872" y="248908"/>
              <a:ext cx="490275" cy="27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48217" y="3402446"/>
            <a:ext cx="629385" cy="463700"/>
            <a:chOff x="8207872" y="156168"/>
            <a:chExt cx="629385" cy="463700"/>
          </a:xfrm>
        </p:grpSpPr>
        <p:sp>
          <p:nvSpPr>
            <p:cNvPr id="28" name="Right Arrow 27"/>
            <p:cNvSpPr/>
            <p:nvPr/>
          </p:nvSpPr>
          <p:spPr>
            <a:xfrm>
              <a:off x="8207872" y="156168"/>
              <a:ext cx="629385" cy="4637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ight Arrow 4"/>
            <p:cNvSpPr/>
            <p:nvPr/>
          </p:nvSpPr>
          <p:spPr>
            <a:xfrm>
              <a:off x="8207872" y="248908"/>
              <a:ext cx="490275" cy="27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848216" y="5887218"/>
            <a:ext cx="3073285" cy="463700"/>
            <a:chOff x="8207872" y="156168"/>
            <a:chExt cx="629385" cy="463700"/>
          </a:xfrm>
        </p:grpSpPr>
        <p:sp>
          <p:nvSpPr>
            <p:cNvPr id="31" name="Right Arrow 30"/>
            <p:cNvSpPr/>
            <p:nvPr/>
          </p:nvSpPr>
          <p:spPr>
            <a:xfrm>
              <a:off x="8207872" y="156168"/>
              <a:ext cx="629385" cy="4637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ight Arrow 4"/>
            <p:cNvSpPr/>
            <p:nvPr/>
          </p:nvSpPr>
          <p:spPr>
            <a:xfrm>
              <a:off x="8207872" y="248908"/>
              <a:ext cx="490275" cy="27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848216" y="4613860"/>
            <a:ext cx="3073285" cy="463700"/>
            <a:chOff x="8207872" y="156168"/>
            <a:chExt cx="629385" cy="463700"/>
          </a:xfrm>
        </p:grpSpPr>
        <p:sp>
          <p:nvSpPr>
            <p:cNvPr id="34" name="Right Arrow 33"/>
            <p:cNvSpPr/>
            <p:nvPr/>
          </p:nvSpPr>
          <p:spPr>
            <a:xfrm>
              <a:off x="8207872" y="156168"/>
              <a:ext cx="629385" cy="4637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ight Arrow 4"/>
            <p:cNvSpPr/>
            <p:nvPr/>
          </p:nvSpPr>
          <p:spPr>
            <a:xfrm>
              <a:off x="8207872" y="248908"/>
              <a:ext cx="490275" cy="27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73880" y="274482"/>
            <a:ext cx="1862467" cy="1080000"/>
            <a:chOff x="4667" y="28018"/>
            <a:chExt cx="1862467" cy="1080000"/>
          </a:xfrm>
        </p:grpSpPr>
        <p:sp>
          <p:nvSpPr>
            <p:cNvPr id="110" name="Rounded Rectangle 109"/>
            <p:cNvSpPr/>
            <p:nvPr/>
          </p:nvSpPr>
          <p:spPr>
            <a:xfrm>
              <a:off x="4667" y="28018"/>
              <a:ext cx="1862467" cy="1080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Rounded Rectangle 4"/>
            <p:cNvSpPr/>
            <p:nvPr/>
          </p:nvSpPr>
          <p:spPr>
            <a:xfrm>
              <a:off x="4667" y="28018"/>
              <a:ext cx="1862467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77800" rIns="177800" bIns="95250" numCol="1" spcCol="1270" anchor="t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June 30</a:t>
              </a:r>
              <a:endParaRPr lang="en-US" sz="2500" kern="12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95173" y="994483"/>
            <a:ext cx="1982820" cy="1440000"/>
            <a:chOff x="325960" y="748019"/>
            <a:chExt cx="1982820" cy="1440000"/>
          </a:xfrm>
        </p:grpSpPr>
        <p:sp>
          <p:nvSpPr>
            <p:cNvPr id="108" name="Rounded Rectangle 107"/>
            <p:cNvSpPr/>
            <p:nvPr/>
          </p:nvSpPr>
          <p:spPr>
            <a:xfrm>
              <a:off x="325960" y="748019"/>
              <a:ext cx="1982820" cy="1440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9" name="Rounded Rectangle 6"/>
            <p:cNvSpPr/>
            <p:nvPr/>
          </p:nvSpPr>
          <p:spPr>
            <a:xfrm>
              <a:off x="368136" y="790195"/>
              <a:ext cx="1898468" cy="1355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IEC Broad Recommendations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Program Reviews finalized &amp; feedback to authors</a:t>
              </a:r>
              <a:endParaRPr lang="en-US" sz="1400" kern="12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633735" y="402632"/>
            <a:ext cx="630461" cy="463700"/>
            <a:chOff x="2164522" y="156168"/>
            <a:chExt cx="630461" cy="463700"/>
          </a:xfrm>
        </p:grpSpPr>
        <p:sp>
          <p:nvSpPr>
            <p:cNvPr id="106" name="Right Arrow 105"/>
            <p:cNvSpPr/>
            <p:nvPr/>
          </p:nvSpPr>
          <p:spPr>
            <a:xfrm>
              <a:off x="2164522" y="156168"/>
              <a:ext cx="630461" cy="4637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7" name="Right Arrow 8"/>
            <p:cNvSpPr/>
            <p:nvPr/>
          </p:nvSpPr>
          <p:spPr>
            <a:xfrm>
              <a:off x="2164522" y="248908"/>
              <a:ext cx="491351" cy="27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525897" y="274482"/>
            <a:ext cx="1862467" cy="1080000"/>
            <a:chOff x="3056684" y="28018"/>
            <a:chExt cx="1862467" cy="1080000"/>
          </a:xfrm>
        </p:grpSpPr>
        <p:sp>
          <p:nvSpPr>
            <p:cNvPr id="104" name="Rounded Rectangle 103"/>
            <p:cNvSpPr/>
            <p:nvPr/>
          </p:nvSpPr>
          <p:spPr>
            <a:xfrm>
              <a:off x="3056684" y="28018"/>
              <a:ext cx="1862467" cy="1080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Rounded Rectangle 10"/>
            <p:cNvSpPr/>
            <p:nvPr/>
          </p:nvSpPr>
          <p:spPr>
            <a:xfrm>
              <a:off x="3056684" y="28018"/>
              <a:ext cx="1862467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77800" rIns="177800" bIns="95250" numCol="1" spcCol="1270" anchor="t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Sept 1</a:t>
              </a:r>
              <a:endParaRPr lang="en-US" sz="2500" kern="1200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907367" y="994483"/>
            <a:ext cx="1862467" cy="1440000"/>
            <a:chOff x="3438154" y="748019"/>
            <a:chExt cx="1862467" cy="1440000"/>
          </a:xfrm>
        </p:grpSpPr>
        <p:sp>
          <p:nvSpPr>
            <p:cNvPr id="102" name="Rounded Rectangle 101"/>
            <p:cNvSpPr/>
            <p:nvPr/>
          </p:nvSpPr>
          <p:spPr>
            <a:xfrm>
              <a:off x="3438154" y="748019"/>
              <a:ext cx="1862467" cy="1440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3" name="Rounded Rectangle 12"/>
            <p:cNvSpPr/>
            <p:nvPr/>
          </p:nvSpPr>
          <p:spPr>
            <a:xfrm>
              <a:off x="3480330" y="790195"/>
              <a:ext cx="1778115" cy="1355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Area Plans</a:t>
              </a:r>
              <a:endParaRPr lang="en-US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Board Goals</a:t>
              </a:r>
              <a:endParaRPr lang="en-US" sz="2000" kern="12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670708" y="402632"/>
            <a:ext cx="598567" cy="463700"/>
            <a:chOff x="5201495" y="156168"/>
            <a:chExt cx="598567" cy="463700"/>
          </a:xfrm>
        </p:grpSpPr>
        <p:sp>
          <p:nvSpPr>
            <p:cNvPr id="100" name="Right Arrow 99"/>
            <p:cNvSpPr/>
            <p:nvPr/>
          </p:nvSpPr>
          <p:spPr>
            <a:xfrm>
              <a:off x="5201495" y="156168"/>
              <a:ext cx="598567" cy="4637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1" name="Right Arrow 14"/>
            <p:cNvSpPr/>
            <p:nvPr/>
          </p:nvSpPr>
          <p:spPr>
            <a:xfrm>
              <a:off x="5201495" y="248908"/>
              <a:ext cx="459457" cy="27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517738" y="274482"/>
            <a:ext cx="1862467" cy="1080000"/>
            <a:chOff x="6048525" y="28018"/>
            <a:chExt cx="1862467" cy="1080000"/>
          </a:xfrm>
        </p:grpSpPr>
        <p:sp>
          <p:nvSpPr>
            <p:cNvPr id="98" name="Rounded Rectangle 97"/>
            <p:cNvSpPr/>
            <p:nvPr/>
          </p:nvSpPr>
          <p:spPr>
            <a:xfrm>
              <a:off x="6048525" y="28018"/>
              <a:ext cx="1862467" cy="1080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Rounded Rectangle 16"/>
            <p:cNvSpPr/>
            <p:nvPr/>
          </p:nvSpPr>
          <p:spPr>
            <a:xfrm>
              <a:off x="6048525" y="28018"/>
              <a:ext cx="1862467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77800" rIns="177800" bIns="95250" numCol="1" spcCol="1270" anchor="t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Oct 1</a:t>
              </a:r>
              <a:endParaRPr lang="en-US" sz="2500" kern="1200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841061" y="994483"/>
            <a:ext cx="1978759" cy="1440000"/>
            <a:chOff x="6371848" y="748019"/>
            <a:chExt cx="1978759" cy="1440000"/>
          </a:xfrm>
        </p:grpSpPr>
        <p:sp>
          <p:nvSpPr>
            <p:cNvPr id="96" name="Rounded Rectangle 95"/>
            <p:cNvSpPr/>
            <p:nvPr/>
          </p:nvSpPr>
          <p:spPr>
            <a:xfrm>
              <a:off x="6371848" y="748019"/>
              <a:ext cx="1978759" cy="1440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7" name="Rounded Rectangle 18"/>
            <p:cNvSpPr/>
            <p:nvPr/>
          </p:nvSpPr>
          <p:spPr>
            <a:xfrm>
              <a:off x="6414024" y="790195"/>
              <a:ext cx="1894407" cy="1355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School Plans Draft 1</a:t>
              </a: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Unit Plans</a:t>
              </a:r>
              <a:endParaRPr lang="en-US" sz="1800" kern="1200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677085" y="402632"/>
            <a:ext cx="629385" cy="463700"/>
            <a:chOff x="8207872" y="156168"/>
            <a:chExt cx="629385" cy="463700"/>
          </a:xfrm>
        </p:grpSpPr>
        <p:sp>
          <p:nvSpPr>
            <p:cNvPr id="94" name="Right Arrow 93"/>
            <p:cNvSpPr/>
            <p:nvPr/>
          </p:nvSpPr>
          <p:spPr>
            <a:xfrm>
              <a:off x="8207872" y="156168"/>
              <a:ext cx="629385" cy="46370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5" name="Right Arrow 20"/>
            <p:cNvSpPr/>
            <p:nvPr/>
          </p:nvSpPr>
          <p:spPr>
            <a:xfrm>
              <a:off x="8207872" y="248908"/>
              <a:ext cx="490275" cy="278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9567725" y="274482"/>
            <a:ext cx="1862467" cy="1080000"/>
            <a:chOff x="9098512" y="28018"/>
            <a:chExt cx="1862467" cy="1080000"/>
          </a:xfrm>
        </p:grpSpPr>
        <p:sp>
          <p:nvSpPr>
            <p:cNvPr id="92" name="Rounded Rectangle 91"/>
            <p:cNvSpPr/>
            <p:nvPr/>
          </p:nvSpPr>
          <p:spPr>
            <a:xfrm>
              <a:off x="9098512" y="28018"/>
              <a:ext cx="1862467" cy="1080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Rounded Rectangle 22"/>
            <p:cNvSpPr/>
            <p:nvPr/>
          </p:nvSpPr>
          <p:spPr>
            <a:xfrm>
              <a:off x="9098512" y="28018"/>
              <a:ext cx="1862467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77800" rIns="177800" bIns="95250" numCol="1" spcCol="1270" anchor="t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smtClean="0"/>
                <a:t>Nov 1</a:t>
              </a:r>
              <a:endParaRPr lang="en-US" sz="2500" kern="1200" dirty="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9949194" y="994483"/>
            <a:ext cx="1862467" cy="1440000"/>
            <a:chOff x="9479981" y="748019"/>
            <a:chExt cx="1862467" cy="1440000"/>
          </a:xfrm>
        </p:grpSpPr>
        <p:sp>
          <p:nvSpPr>
            <p:cNvPr id="90" name="Rounded Rectangle 89"/>
            <p:cNvSpPr/>
            <p:nvPr/>
          </p:nvSpPr>
          <p:spPr>
            <a:xfrm>
              <a:off x="9479981" y="748019"/>
              <a:ext cx="1862467" cy="14400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1" name="Rounded Rectangle 24"/>
            <p:cNvSpPr/>
            <p:nvPr/>
          </p:nvSpPr>
          <p:spPr>
            <a:xfrm>
              <a:off x="9522157" y="790195"/>
              <a:ext cx="1778115" cy="1355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School Plans Final Draft</a:t>
              </a:r>
              <a:endParaRPr lang="en-US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Department Plans</a:t>
              </a:r>
              <a:endParaRPr lang="en-US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7988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9" grpId="0" animBg="1"/>
      <p:bldP spid="4" grpId="0" animBg="1"/>
      <p:bldP spid="3" grpId="0" animBg="1"/>
      <p:bldP spid="15" grpId="0" animBg="1"/>
      <p:bldP spid="16" grpId="0" animBg="1"/>
      <p:bldP spid="17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Sample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Process may be too </a:t>
            </a:r>
            <a:r>
              <a:rPr lang="en-US" dirty="0" smtClean="0"/>
              <a:t>lengthy for all requests and there </a:t>
            </a:r>
            <a:r>
              <a:rPr lang="en-US" dirty="0"/>
              <a:t>needs to be a faster “emergency” model for resource allocations that need to happen before the next year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Timeline </a:t>
            </a:r>
            <a:r>
              <a:rPr lang="en-US" dirty="0"/>
              <a:t>needs to be contextualized by other </a:t>
            </a:r>
            <a:r>
              <a:rPr lang="en-US" dirty="0" smtClean="0"/>
              <a:t>dates &amp; Academic Calendar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Should College </a:t>
            </a:r>
            <a:r>
              <a:rPr lang="en-US" dirty="0"/>
              <a:t>C</a:t>
            </a:r>
            <a:r>
              <a:rPr lang="en-US" dirty="0" smtClean="0"/>
              <a:t>ouncil </a:t>
            </a:r>
            <a:r>
              <a:rPr lang="en-US" dirty="0"/>
              <a:t>should be before senior leadership? Or should </a:t>
            </a:r>
            <a:r>
              <a:rPr lang="en-US" dirty="0" smtClean="0"/>
              <a:t>C.C. </a:t>
            </a:r>
            <a:r>
              <a:rPr lang="en-US" dirty="0"/>
              <a:t>be the last group to facilitate </a:t>
            </a:r>
            <a:r>
              <a:rPr lang="en-US" dirty="0" smtClean="0"/>
              <a:t>communication?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May need back </a:t>
            </a:r>
            <a:r>
              <a:rPr lang="en-US" dirty="0"/>
              <a:t>and forth communication between Senior Leadership and BRAC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Consider representation </a:t>
            </a:r>
            <a:r>
              <a:rPr lang="en-US" dirty="0"/>
              <a:t>of all constituent groups throughout the process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1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7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Develop </a:t>
            </a:r>
            <a:r>
              <a:rPr lang="en-US" dirty="0"/>
              <a:t>resource allocation rubric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Distinguish on-going </a:t>
            </a:r>
            <a:r>
              <a:rPr lang="en-US" dirty="0"/>
              <a:t>resource allocation requests from one-time funding requests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Get feedback from IEC, P&amp;P and BRAC </a:t>
            </a:r>
            <a:r>
              <a:rPr lang="en-US" dirty="0" smtClean="0"/>
              <a:t>- document </a:t>
            </a:r>
            <a:r>
              <a:rPr lang="en-US" dirty="0"/>
              <a:t>the conversation in a public space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Committees need to start having conversations about their roles in the larger process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Create a focus group and solicit </a:t>
            </a:r>
            <a:r>
              <a:rPr lang="en-US" dirty="0"/>
              <a:t>members of each committee to participate in the team creating the process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Standing </a:t>
            </a:r>
            <a:r>
              <a:rPr lang="en-US" dirty="0"/>
              <a:t>reports should be made to Ac. Sen. /Class. Sen/AS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8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BRAC’s </a:t>
            </a:r>
            <a:r>
              <a:rPr lang="en-US" dirty="0"/>
              <a:t>role </a:t>
            </a:r>
            <a:r>
              <a:rPr lang="en-US" dirty="0" smtClean="0"/>
              <a:t>and representation needs </a:t>
            </a:r>
            <a:r>
              <a:rPr lang="en-US" dirty="0"/>
              <a:t>to be clarified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BRAC should create funding </a:t>
            </a:r>
            <a:r>
              <a:rPr lang="en-US" dirty="0" smtClean="0"/>
              <a:t>categories</a:t>
            </a:r>
            <a:endParaRPr lang="en-US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Loop needs to be closed-report back to IEC on funding decisions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Broad recs from IEC should be disseminated to all other bodies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Clarify how all constituents in different </a:t>
            </a:r>
            <a:r>
              <a:rPr lang="en-US" dirty="0" smtClean="0"/>
              <a:t>areas/programs/departments </a:t>
            </a:r>
            <a:r>
              <a:rPr lang="en-US" dirty="0"/>
              <a:t>fit </a:t>
            </a:r>
            <a:r>
              <a:rPr lang="en-US" dirty="0" smtClean="0"/>
              <a:t>in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2032000" y="71967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ight Arrow 7"/>
          <p:cNvSpPr/>
          <p:nvPr/>
        </p:nvSpPr>
        <p:spPr>
          <a:xfrm rot="19949584" flipH="1">
            <a:off x="8150733" y="246267"/>
            <a:ext cx="4436729" cy="1741993"/>
          </a:xfrm>
          <a:prstGeom prst="rightArrow">
            <a:avLst>
              <a:gd name="adj1" fmla="val 41516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algn="ctr"/>
            <a:r>
              <a:rPr lang="en-US" dirty="0" smtClean="0"/>
              <a:t>Student Achievement</a:t>
            </a:r>
          </a:p>
          <a:p>
            <a:pPr algn="ctr"/>
            <a:r>
              <a:rPr lang="en-US" dirty="0" smtClean="0"/>
              <a:t> &amp; Student Learning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38876" y="2314575"/>
            <a:ext cx="1760349" cy="952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Program Review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86358" y="4286250"/>
            <a:ext cx="2038351" cy="952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Planning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06176" y="2314575"/>
            <a:ext cx="1760349" cy="952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Resource</a:t>
            </a:r>
          </a:p>
          <a:p>
            <a:pPr algn="ctr"/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Allocation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861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8BE80E-FDDC-4BE4-8991-B4BA683B3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DD8BE80E-FDDC-4BE4-8991-B4BA683B3C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D3A3AC-1E44-4E63-9B5F-803A2C85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9BD3A3AC-1E44-4E63-9B5F-803A2C853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16EEE3-2159-4015-B19E-4E3947F2C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8D16EEE3-2159-4015-B19E-4E3947F2C3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6BFA67-7BB8-41DC-99FB-F79D35549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936BFA67-7BB8-41DC-99FB-F79D35549B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DB4EB4-EF02-4411-8682-41D0795E9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ADB4EB4-EF02-4411-8682-41D0795E9C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ED798C-FF32-473E-ABB3-C801CF2CA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FEED798C-FF32-473E-ABB3-C801CF2CA0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8" grpId="0" animBg="1"/>
      <p:bldP spid="9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ACCJC says that . . 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</a:t>
            </a:r>
            <a:r>
              <a:rPr lang="en-US" sz="2800" dirty="0" smtClean="0"/>
              <a:t>rogram review and planning should inform/direct resource allocation</a:t>
            </a:r>
          </a:p>
        </p:txBody>
      </p:sp>
      <p:pic>
        <p:nvPicPr>
          <p:cNvPr id="1028" name="Picture 4" descr="http://extensionengine.com/wp-content/uploads/2012/03/project_manage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52" y="2813436"/>
            <a:ext cx="5772150" cy="384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5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From Guide to Evaluating Institutions from ACCJC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9" y="1825625"/>
            <a:ext cx="6721929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Improvement is achieved through an ongoing and systematic cycle of evaluation, integrated planning, implementation, and re-evaluation.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sz="2000" dirty="0" smtClean="0"/>
              <a:t>The planning cycle begins with </a:t>
            </a:r>
            <a:r>
              <a:rPr lang="en-US" sz="2000" u="sng" dirty="0" smtClean="0"/>
              <a:t>evaluation</a:t>
            </a:r>
            <a:r>
              <a:rPr lang="en-US" sz="2000" dirty="0" smtClean="0"/>
              <a:t> of student needs and college programs and services.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This evaluation in turn informs college decisions about where it needs to improve, and the college identifies </a:t>
            </a:r>
            <a:r>
              <a:rPr lang="en-US" sz="2000" u="sng" dirty="0" smtClean="0"/>
              <a:t>improvement goals </a:t>
            </a:r>
            <a:r>
              <a:rPr lang="en-US" sz="2000" dirty="0" smtClean="0"/>
              <a:t>campus wide.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u="sng" dirty="0" smtClean="0"/>
              <a:t>Resources</a:t>
            </a:r>
            <a:r>
              <a:rPr lang="en-US" sz="2000" dirty="0" smtClean="0"/>
              <a:t> are distributed in order to implement these goals.</a:t>
            </a:r>
            <a:endParaRPr lang="en-US" sz="2000" dirty="0"/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6825351" y="1872366"/>
          <a:ext cx="5881519" cy="3921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055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Planning Study Sessions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Spring 2013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Discussed Basics of Integrated Planning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Examined Accreditation Requirements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Looked at Committee Roles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Identified Areas of Improvement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Fall 2013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dirty="0" smtClean="0"/>
              <a:t>Evaluation of Existing </a:t>
            </a:r>
            <a:r>
              <a:rPr lang="en-US" dirty="0"/>
              <a:t>Model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/>
              <a:t>A Sample Model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844" y="3691504"/>
            <a:ext cx="3687183" cy="225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Study Session #1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Recommendations: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4" y="2254901"/>
            <a:ext cx="5634446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We </a:t>
            </a:r>
            <a:r>
              <a:rPr lang="en-US" sz="2400" dirty="0"/>
              <a:t>are unclear about the current </a:t>
            </a:r>
            <a:r>
              <a:rPr lang="en-US" sz="2400" dirty="0" smtClean="0"/>
              <a:t>processes; overall </a:t>
            </a:r>
            <a:r>
              <a:rPr lang="en-US" sz="2400" dirty="0"/>
              <a:t>communication </a:t>
            </a:r>
            <a:r>
              <a:rPr lang="en-US" sz="2400" dirty="0" smtClean="0"/>
              <a:t>problem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dirty="0"/>
              <a:t>Need more access to </a:t>
            </a:r>
            <a:r>
              <a:rPr lang="en-US" sz="2400" dirty="0" smtClean="0"/>
              <a:t>information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Sync </a:t>
            </a:r>
            <a:r>
              <a:rPr lang="en-US" sz="2400" dirty="0"/>
              <a:t>the timelines of the processes for program review, planning, and resource allocation on an annual cycle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281" y="1648065"/>
            <a:ext cx="3862874" cy="321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2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Study Session #1</a:t>
            </a:r>
            <a:br>
              <a:rPr lang="en-US" sz="4800" dirty="0" smtClean="0"/>
            </a:br>
            <a:r>
              <a:rPr lang="en-US" sz="4800" dirty="0" smtClean="0"/>
              <a:t>How can we improve?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7" y="2011680"/>
            <a:ext cx="10608660" cy="46437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Articulate process for IEC recommendations to be considered for inclusion into the EMP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Make all constituents aware of our integrated planning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Develop a consistent tracking system to ensure that IEC recommendations are enacted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Develop a rubric for resource allocation that aligns with the PCC Mission, EMP, Annual College Goals, and other criteria determined by BRAC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Clear roles and processes for committees (BRAC, IEC, P&amp;P)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Align the timelines for program review, planning, and resource allocation with the budget cycle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Our existing model captures the needs that are common to multiple programs, but does not capture individual program needs: develop a means for individual programs to request resources informed by their program reviews and included in their plans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Increased participation and transparency at all levels of program review, planning, and resource allocation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1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Study Session #</a:t>
            </a:r>
            <a:r>
              <a:rPr lang="en-US" dirty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Recommendations: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4" y="2254901"/>
            <a:ext cx="5634446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Lack of communication/collaboration between committees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Timelines and overall process are unclear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We lack an efficient, transparent, easily understandable process </a:t>
            </a:r>
            <a:endParaRPr lang="en-US" sz="2400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20" y="2550746"/>
            <a:ext cx="4572350" cy="256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3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Study Session #2</a:t>
            </a:r>
            <a:br>
              <a:rPr lang="en-US" sz="4800" dirty="0" smtClean="0"/>
            </a:br>
            <a:r>
              <a:rPr lang="en-US" sz="4800" dirty="0" smtClean="0"/>
              <a:t>How can we improve?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7" y="2011680"/>
            <a:ext cx="10608660" cy="4643763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Create a system/webpage for tracking IEC Broad Recommendations and Program Review Summaries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Make information available </a:t>
            </a:r>
            <a:r>
              <a:rPr lang="en-US" dirty="0" smtClean="0"/>
              <a:t>by Having </a:t>
            </a:r>
            <a:r>
              <a:rPr lang="en-US" dirty="0"/>
              <a:t>cross membership on IEC, P&amp;P, and </a:t>
            </a:r>
            <a:r>
              <a:rPr lang="en-US" dirty="0" smtClean="0"/>
              <a:t>BRAC and A </a:t>
            </a:r>
            <a:r>
              <a:rPr lang="en-US" dirty="0"/>
              <a:t>periodic meeting of the Co-Chairs of the three committees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Clear timeline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Increase </a:t>
            </a:r>
            <a:r>
              <a:rPr lang="en-US" dirty="0"/>
              <a:t>awareness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Clear visual that explains the process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Go beyond compliance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Publish program review </a:t>
            </a:r>
            <a:r>
              <a:rPr lang="en-US" dirty="0" smtClean="0"/>
              <a:t>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10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1816</TotalTime>
  <Words>804</Words>
  <Application>Microsoft Office PowerPoint</Application>
  <PresentationFormat>Widescreen</PresentationFormat>
  <Paragraphs>117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 Light</vt:lpstr>
      <vt:lpstr>Wingdings</vt:lpstr>
      <vt:lpstr>Metropolitan</vt:lpstr>
      <vt:lpstr>Integrated Planning </vt:lpstr>
      <vt:lpstr>PowerPoint Presentation</vt:lpstr>
      <vt:lpstr>ACCJC says that . . .</vt:lpstr>
      <vt:lpstr>From Guide to Evaluating Institutions from ACCJC </vt:lpstr>
      <vt:lpstr>Integrated Planning Study Sessions</vt:lpstr>
      <vt:lpstr>Study Session #1 Recommendations:</vt:lpstr>
      <vt:lpstr>Study Session #1 How can we improve?</vt:lpstr>
      <vt:lpstr>Study Session #2 Recommendations:</vt:lpstr>
      <vt:lpstr>Study Session #2 How can we improve?</vt:lpstr>
      <vt:lpstr>Study Session #2 How can we improve?</vt:lpstr>
      <vt:lpstr>A sample model . . .</vt:lpstr>
      <vt:lpstr>Key factors</vt:lpstr>
      <vt:lpstr>PowerPoint Presentation</vt:lpstr>
      <vt:lpstr>Evaluation of Sample Model</vt:lpstr>
      <vt:lpstr>Next steps?</vt:lpstr>
      <vt:lpstr>Next Steps…</vt:lpstr>
      <vt:lpstr>Next Steps…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L. Fleming</dc:creator>
  <cp:lastModifiedBy>Stephanie L. Fleming</cp:lastModifiedBy>
  <cp:revision>41</cp:revision>
  <cp:lastPrinted>2013-11-14T18:08:50Z</cp:lastPrinted>
  <dcterms:created xsi:type="dcterms:W3CDTF">2013-11-13T17:43:08Z</dcterms:created>
  <dcterms:modified xsi:type="dcterms:W3CDTF">2014-03-21T18:48:34Z</dcterms:modified>
</cp:coreProperties>
</file>